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obo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bold.fntdata"/><Relationship Id="rId10" Type="http://schemas.openxmlformats.org/officeDocument/2006/relationships/slide" Target="slides/slide5.xml"/><Relationship Id="rId32" Type="http://schemas.openxmlformats.org/officeDocument/2006/relationships/font" Target="fonts/Roboto-regular.fntdata"/><Relationship Id="rId13" Type="http://schemas.openxmlformats.org/officeDocument/2006/relationships/slide" Target="slides/slide8.xml"/><Relationship Id="rId35" Type="http://schemas.openxmlformats.org/officeDocument/2006/relationships/font" Target="fonts/Roboto-boldItalic.fntdata"/><Relationship Id="rId12" Type="http://schemas.openxmlformats.org/officeDocument/2006/relationships/slide" Target="slides/slide7.xml"/><Relationship Id="rId34" Type="http://schemas.openxmlformats.org/officeDocument/2006/relationships/font" Target="fonts/Robot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82f6e83d7c_0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282f6e83d7c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PT"/>
              <a:t>usam tanto i2c, como SPI ou serial</a:t>
            </a:r>
            <a:endParaRPr/>
          </a:p>
          <a:p>
            <a:pPr indent="0" lvl="0" marL="0" rtl="0" algn="l">
              <a:lnSpc>
                <a:spcPct val="100000"/>
              </a:lnSpc>
              <a:spcBef>
                <a:spcPts val="0"/>
              </a:spcBef>
              <a:spcAft>
                <a:spcPts val="0"/>
              </a:spcAft>
              <a:buSzPts val="1100"/>
              <a:buNone/>
            </a:pPr>
            <a:r>
              <a:rPr lang="pt-PT"/>
              <a:t>Either way ha muitas librarys disponiveis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82f6e83d7c_0_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g282f6e83d7c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82f6e83d7c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282f6e83d7c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PT"/>
              <a:t>Add a </a:t>
            </a:r>
            <a:r>
              <a:rPr lang="pt-PT"/>
              <a:t>variable</a:t>
            </a:r>
            <a:r>
              <a:rPr lang="pt-PT"/>
              <a:t> resistor to the party</a:t>
            </a:r>
            <a:endParaRPr/>
          </a:p>
          <a:p>
            <a:pPr indent="0" lvl="0" marL="0" rtl="0" algn="l">
              <a:lnSpc>
                <a:spcPct val="100000"/>
              </a:lnSpc>
              <a:spcBef>
                <a:spcPts val="0"/>
              </a:spcBef>
              <a:spcAft>
                <a:spcPts val="0"/>
              </a:spcAft>
              <a:buSzPts val="1100"/>
              <a:buNone/>
            </a:pPr>
            <a:r>
              <a:rPr lang="pt-PT"/>
              <a:t>Different GPIOs</a:t>
            </a:r>
            <a:endParaRPr/>
          </a:p>
          <a:p>
            <a:pPr indent="0" lvl="0" marL="0" rtl="0" algn="l">
              <a:lnSpc>
                <a:spcPct val="100000"/>
              </a:lnSpc>
              <a:spcBef>
                <a:spcPts val="0"/>
              </a:spcBef>
              <a:spcAft>
                <a:spcPts val="0"/>
              </a:spcAft>
              <a:buSzPts val="1100"/>
              <a:buNone/>
            </a:pPr>
            <a:r>
              <a:rPr lang="pt-PT"/>
              <a:t>Each searches for their own pinout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e803c592e0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g1e803c592e0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PT"/>
              <a:t>Falar Baud rate</a:t>
            </a:r>
            <a:endParaRPr/>
          </a:p>
          <a:p>
            <a:pPr indent="0" lvl="0" marL="0" rtl="0" algn="l">
              <a:lnSpc>
                <a:spcPct val="100000"/>
              </a:lnSpc>
              <a:spcBef>
                <a:spcPts val="0"/>
              </a:spcBef>
              <a:spcAft>
                <a:spcPts val="0"/>
              </a:spcAft>
              <a:buSzPts val="1100"/>
              <a:buNone/>
            </a:pPr>
            <a:r>
              <a:rPr lang="pt-PT"/>
              <a:t>Falar Serial.printf();</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82f6e83d7c_0_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g282f6e83d7c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82f6e83d7c_0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g282f6e83d7c_0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e803c592e0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1e803c592e0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PT"/>
              <a:t>0 a 1023</a:t>
            </a:r>
            <a:endParaRPr/>
          </a:p>
          <a:p>
            <a:pPr indent="0" lvl="0" marL="0" rtl="0" algn="l">
              <a:lnSpc>
                <a:spcPct val="100000"/>
              </a:lnSpc>
              <a:spcBef>
                <a:spcPts val="0"/>
              </a:spcBef>
              <a:spcAft>
                <a:spcPts val="0"/>
              </a:spcAft>
              <a:buSzPts val="1100"/>
              <a:buNone/>
            </a:pPr>
            <a:r>
              <a:rPr lang="pt-PT"/>
              <a:t>O que faz a função map</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e803c592e0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1e803c592e0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PT"/>
              <a:t>Will only have the exercises on git</a:t>
            </a:r>
            <a:endParaRPr/>
          </a:p>
          <a:p>
            <a:pPr indent="0" lvl="0" marL="0" rtl="0" algn="l">
              <a:lnSpc>
                <a:spcPct val="100000"/>
              </a:lnSpc>
              <a:spcBef>
                <a:spcPts val="0"/>
              </a:spcBef>
              <a:spcAft>
                <a:spcPts val="0"/>
              </a:spcAft>
              <a:buSzPts val="1100"/>
              <a:buNone/>
            </a:pPr>
            <a:r>
              <a:rPr lang="pt-PT"/>
              <a:t>1 - button and led</a:t>
            </a:r>
            <a:endParaRPr/>
          </a:p>
          <a:p>
            <a:pPr indent="0" lvl="0" marL="0" rtl="0" algn="l">
              <a:lnSpc>
                <a:spcPct val="100000"/>
              </a:lnSpc>
              <a:spcBef>
                <a:spcPts val="0"/>
              </a:spcBef>
              <a:spcAft>
                <a:spcPts val="0"/>
              </a:spcAft>
              <a:buSzPts val="1100"/>
              <a:buNone/>
            </a:pPr>
            <a:r>
              <a:rPr lang="pt-PT"/>
              <a:t>2 - add resistor and change LED intensity. Also print on Serial</a:t>
            </a:r>
            <a:endParaRPr/>
          </a:p>
          <a:p>
            <a:pPr indent="0" lvl="0" marL="0" rtl="0" algn="l">
              <a:lnSpc>
                <a:spcPct val="100000"/>
              </a:lnSpc>
              <a:spcBef>
                <a:spcPts val="0"/>
              </a:spcBef>
              <a:spcAft>
                <a:spcPts val="0"/>
              </a:spcAft>
              <a:buSzPts val="1100"/>
              <a:buNone/>
            </a:pPr>
            <a:r>
              <a:rPr lang="pt-PT"/>
              <a:t>3 -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e803c592e0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1e803c592e0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e803c592e0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1e803c592e0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PT"/>
              <a:t>This image sucks, get a better one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82f4ae28d6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g282f4ae28d6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e803c592e0_0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g1e803c592e0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PT"/>
              <a:t>Why is it important? To use safety critical information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e803c592e0_0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g1e803c592e0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PT"/>
              <a:t>Why is it important? To use safety critical information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e804791bd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g1e804791bd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PT"/>
              <a:t>So much to say about this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e804791bdb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1e804791bdb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PT"/>
              <a:t>Need to use arduino as programmer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e804791bdb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g1e804791bdb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PT"/>
              <a:t>Maybe example on this?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82f6e83d7c_0_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282f6e83d7c_0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PT"/>
              <a:t>Low</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e804791bdb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g1e804791bdb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82f4ae28d6_1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g282f4ae28d6_1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82f6e83d7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g282f6e83d7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82f6e83d7c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282f6e83d7c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PT"/>
              <a:t>How to create a project</a:t>
            </a:r>
            <a:endParaRPr/>
          </a:p>
          <a:p>
            <a:pPr indent="0" lvl="0" marL="0" rtl="0" algn="l">
              <a:lnSpc>
                <a:spcPct val="100000"/>
              </a:lnSpc>
              <a:spcBef>
                <a:spcPts val="0"/>
              </a:spcBef>
              <a:spcAft>
                <a:spcPts val="0"/>
              </a:spcAft>
              <a:buSzPts val="1100"/>
              <a:buNone/>
            </a:pPr>
            <a:r>
              <a:rPr lang="pt-PT"/>
              <a:t>Advantages of each IDE</a:t>
            </a:r>
            <a:endParaRPr/>
          </a:p>
          <a:p>
            <a:pPr indent="0" lvl="0" marL="0" rtl="0" algn="l">
              <a:lnSpc>
                <a:spcPct val="100000"/>
              </a:lnSpc>
              <a:spcBef>
                <a:spcPts val="0"/>
              </a:spcBef>
              <a:spcAft>
                <a:spcPts val="0"/>
              </a:spcAft>
              <a:buSzPts val="1100"/>
              <a:buNone/>
            </a:pPr>
            <a:r>
              <a:rPr lang="pt-PT"/>
              <a:t>Can also use the cli</a:t>
            </a:r>
            <a:endParaRPr/>
          </a:p>
          <a:p>
            <a:pPr indent="0" lvl="0" marL="0" rtl="0" algn="l">
              <a:lnSpc>
                <a:spcPct val="100000"/>
              </a:lnSpc>
              <a:spcBef>
                <a:spcPts val="0"/>
              </a:spcBef>
              <a:spcAft>
                <a:spcPts val="0"/>
              </a:spcAft>
              <a:buSzPts val="1100"/>
              <a:buNone/>
            </a:pPr>
            <a:r>
              <a:rPr lang="pt-PT"/>
              <a:t>Barra azul do PIO</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82f6e83d7c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g282f6e83d7c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PT"/>
              <a:t>Lib </a:t>
            </a:r>
            <a:r>
              <a:rPr lang="pt-PT"/>
              <a:t>libraries can be called with &lt;&gt;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e804791bdb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g1e804791bdb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PT"/>
              <a:t>Some examples of arguments going on the .ini</a:t>
            </a:r>
            <a:endParaRPr/>
          </a:p>
          <a:p>
            <a:pPr indent="0" lvl="0" marL="0" rtl="0" algn="l">
              <a:lnSpc>
                <a:spcPct val="100000"/>
              </a:lnSpc>
              <a:spcBef>
                <a:spcPts val="0"/>
              </a:spcBef>
              <a:spcAft>
                <a:spcPts val="0"/>
              </a:spcAft>
              <a:buSzPts val="1100"/>
              <a:buNone/>
            </a:pPr>
            <a:r>
              <a:rPr lang="pt-PT"/>
              <a:t>In linux is absolutely necessary to specify the port, otherwise wont work</a:t>
            </a:r>
            <a:endParaRPr/>
          </a:p>
          <a:p>
            <a:pPr indent="0" lvl="0" marL="0" rtl="0" algn="l">
              <a:lnSpc>
                <a:spcPct val="100000"/>
              </a:lnSpc>
              <a:spcBef>
                <a:spcPts val="0"/>
              </a:spcBef>
              <a:spcAft>
                <a:spcPts val="0"/>
              </a:spcAft>
              <a:buSzPts val="1100"/>
              <a:buNone/>
            </a:pPr>
            <a:r>
              <a:rPr lang="pt-PT"/>
              <a:t>Windows sometimes auto detects the port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82f6e83d7c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g282f6e83d7c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PT"/>
              <a:t>What each pin does and means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82f6e83d7c_0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g282f6e83d7c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PT"/>
              <a:t>What each pin does and means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 name="Google Shape;16;p2"/>
          <p:cNvSpPr txBox="1"/>
          <p:nvPr>
            <p:ph type="ctrTitle"/>
          </p:nvPr>
        </p:nvSpPr>
        <p:spPr>
          <a:xfrm>
            <a:off x="598100" y="1775222"/>
            <a:ext cx="8222100" cy="8388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 name="Google Shape;76;p1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 name="Google Shape;26;p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 name="Google Shape;35;p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 name="Google Shape;57;p8"/>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a:buChar char="●"/>
              <a:defRPr b="0" i="0" sz="1800" u="none" cap="none" strike="noStrike">
                <a:solidFill>
                  <a:schemeClr val="dk2"/>
                </a:solidFill>
                <a:latin typeface="Roboto"/>
                <a:ea typeface="Roboto"/>
                <a:cs typeface="Roboto"/>
                <a:sym typeface="Roboto"/>
              </a:defRPr>
            </a:lvl1pPr>
            <a:lvl2pPr indent="-317500" lvl="1" marL="9144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317500" lvl="2" marL="13716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317500" lvl="3" marL="18288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317500" lvl="4" marL="22860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317500" lvl="5" marL="27432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6pPr>
            <a:lvl7pPr indent="-317500" lvl="6" marL="32004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7pPr>
            <a:lvl8pPr indent="-317500" lvl="7" marL="36576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8pPr>
            <a:lvl9pPr indent="-317500" lvl="8" marL="41148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pt-P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23.png"/><Relationship Id="rId5" Type="http://schemas.openxmlformats.org/officeDocument/2006/relationships/image" Target="../media/image21.png"/><Relationship Id="rId6"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37.png"/><Relationship Id="rId5" Type="http://schemas.openxmlformats.org/officeDocument/2006/relationships/image" Target="../media/image14.png"/><Relationship Id="rId6"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24.png"/><Relationship Id="rId5"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25.png"/><Relationship Id="rId5" Type="http://schemas.openxmlformats.org/officeDocument/2006/relationships/image" Target="../media/image32.png"/><Relationship Id="rId6"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30.png"/><Relationship Id="rId5" Type="http://schemas.openxmlformats.org/officeDocument/2006/relationships/hyperlink" Target="https://github.com/ieeeupsb/workshop_ESP8266/blob/master/content/interrupts.md"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hyperlink" Target="https://github.com/ieeeupsb/workshop_arduino/blob/2023/content/watchMePlease.md"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35.png"/><Relationship Id="rId5"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image" Target="../media/image15.png"/><Relationship Id="rId7"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460950" y="2914847"/>
            <a:ext cx="8222100" cy="8388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pt-PT"/>
              <a:t>Workshop Arduino</a:t>
            </a:r>
            <a:endParaRPr/>
          </a:p>
        </p:txBody>
      </p:sp>
      <p:sp>
        <p:nvSpPr>
          <p:cNvPr id="86" name="Google Shape;86;p13"/>
          <p:cNvSpPr txBox="1"/>
          <p:nvPr>
            <p:ph idx="1" type="subTitle"/>
          </p:nvPr>
        </p:nvSpPr>
        <p:spPr>
          <a:xfrm>
            <a:off x="460938" y="3753638"/>
            <a:ext cx="8222100" cy="4329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00000"/>
              </a:lnSpc>
              <a:spcBef>
                <a:spcPts val="0"/>
              </a:spcBef>
              <a:spcAft>
                <a:spcPts val="0"/>
              </a:spcAft>
              <a:buSzPct val="108108"/>
              <a:buNone/>
            </a:pPr>
            <a:r>
              <a:rPr lang="pt-PT"/>
              <a:t>By Miguel Silva &amp; Vinicius Pirassoli</a:t>
            </a:r>
            <a:endParaRPr/>
          </a:p>
        </p:txBody>
      </p:sp>
      <p:pic>
        <p:nvPicPr>
          <p:cNvPr id="87" name="Google Shape;87;p13"/>
          <p:cNvPicPr preferRelativeResize="0"/>
          <p:nvPr/>
        </p:nvPicPr>
        <p:blipFill rotWithShape="1">
          <a:blip r:embed="rId3">
            <a:alphaModFix/>
          </a:blip>
          <a:srcRect b="0" l="0" r="0" t="0"/>
          <a:stretch/>
        </p:blipFill>
        <p:spPr>
          <a:xfrm>
            <a:off x="6634800" y="4114800"/>
            <a:ext cx="2048401" cy="644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2"/>
          <p:cNvSpPr txBox="1"/>
          <p:nvPr>
            <p:ph type="ctrTitle"/>
          </p:nvPr>
        </p:nvSpPr>
        <p:spPr>
          <a:xfrm>
            <a:off x="460950" y="213097"/>
            <a:ext cx="8222100" cy="8388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pt-PT" sz="3400"/>
              <a:t>Materials / Modules (2)</a:t>
            </a:r>
            <a:endParaRPr sz="2700"/>
          </a:p>
        </p:txBody>
      </p:sp>
      <p:pic>
        <p:nvPicPr>
          <p:cNvPr id="164" name="Google Shape;164;p22"/>
          <p:cNvPicPr preferRelativeResize="0"/>
          <p:nvPr/>
        </p:nvPicPr>
        <p:blipFill rotWithShape="1">
          <a:blip r:embed="rId3">
            <a:alphaModFix/>
          </a:blip>
          <a:srcRect b="0" l="0" r="0" t="0"/>
          <a:stretch/>
        </p:blipFill>
        <p:spPr>
          <a:xfrm>
            <a:off x="6635225" y="4116099"/>
            <a:ext cx="2047826" cy="644650"/>
          </a:xfrm>
          <a:prstGeom prst="rect">
            <a:avLst/>
          </a:prstGeom>
          <a:noFill/>
          <a:ln>
            <a:noFill/>
          </a:ln>
        </p:spPr>
      </p:pic>
      <p:pic>
        <p:nvPicPr>
          <p:cNvPr id="165" name="Google Shape;165;p22"/>
          <p:cNvPicPr preferRelativeResize="0"/>
          <p:nvPr/>
        </p:nvPicPr>
        <p:blipFill>
          <a:blip r:embed="rId4">
            <a:alphaModFix/>
          </a:blip>
          <a:stretch>
            <a:fillRect/>
          </a:stretch>
        </p:blipFill>
        <p:spPr>
          <a:xfrm>
            <a:off x="230737" y="1565762"/>
            <a:ext cx="2435824" cy="2011975"/>
          </a:xfrm>
          <a:prstGeom prst="rect">
            <a:avLst/>
          </a:prstGeom>
          <a:noFill/>
          <a:ln>
            <a:noFill/>
          </a:ln>
        </p:spPr>
      </p:pic>
      <p:pic>
        <p:nvPicPr>
          <p:cNvPr id="166" name="Google Shape;166;p22"/>
          <p:cNvPicPr preferRelativeResize="0"/>
          <p:nvPr/>
        </p:nvPicPr>
        <p:blipFill>
          <a:blip r:embed="rId5">
            <a:alphaModFix/>
          </a:blip>
          <a:stretch>
            <a:fillRect/>
          </a:stretch>
        </p:blipFill>
        <p:spPr>
          <a:xfrm>
            <a:off x="2747725" y="1870875"/>
            <a:ext cx="3036350" cy="1706875"/>
          </a:xfrm>
          <a:prstGeom prst="rect">
            <a:avLst/>
          </a:prstGeom>
          <a:noFill/>
          <a:ln>
            <a:noFill/>
          </a:ln>
        </p:spPr>
      </p:pic>
      <p:pic>
        <p:nvPicPr>
          <p:cNvPr id="167" name="Google Shape;167;p22"/>
          <p:cNvPicPr preferRelativeResize="0"/>
          <p:nvPr/>
        </p:nvPicPr>
        <p:blipFill>
          <a:blip r:embed="rId6">
            <a:alphaModFix/>
          </a:blip>
          <a:stretch>
            <a:fillRect/>
          </a:stretch>
        </p:blipFill>
        <p:spPr>
          <a:xfrm>
            <a:off x="5876888" y="1870861"/>
            <a:ext cx="3036373" cy="1706875"/>
          </a:xfrm>
          <a:prstGeom prst="rect">
            <a:avLst/>
          </a:prstGeom>
          <a:noFill/>
          <a:ln>
            <a:noFill/>
          </a:ln>
        </p:spPr>
      </p:pic>
      <p:sp>
        <p:nvSpPr>
          <p:cNvPr id="168" name="Google Shape;168;p22"/>
          <p:cNvSpPr txBox="1"/>
          <p:nvPr/>
        </p:nvSpPr>
        <p:spPr>
          <a:xfrm>
            <a:off x="160288" y="3666700"/>
            <a:ext cx="2576700" cy="31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PT">
                <a:solidFill>
                  <a:schemeClr val="lt1"/>
                </a:solidFill>
                <a:latin typeface="Roboto"/>
                <a:ea typeface="Roboto"/>
                <a:cs typeface="Roboto"/>
                <a:sym typeface="Roboto"/>
              </a:rPr>
              <a:t>Sonar Module</a:t>
            </a:r>
            <a:endParaRPr>
              <a:solidFill>
                <a:schemeClr val="lt1"/>
              </a:solidFill>
              <a:latin typeface="Roboto"/>
              <a:ea typeface="Roboto"/>
              <a:cs typeface="Roboto"/>
              <a:sym typeface="Roboto"/>
            </a:endParaRPr>
          </a:p>
        </p:txBody>
      </p:sp>
      <p:sp>
        <p:nvSpPr>
          <p:cNvPr id="169" name="Google Shape;169;p22"/>
          <p:cNvSpPr txBox="1"/>
          <p:nvPr/>
        </p:nvSpPr>
        <p:spPr>
          <a:xfrm>
            <a:off x="6106713" y="3666700"/>
            <a:ext cx="2576700" cy="31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PT">
                <a:solidFill>
                  <a:schemeClr val="lt1"/>
                </a:solidFill>
                <a:latin typeface="Roboto"/>
                <a:ea typeface="Roboto"/>
                <a:cs typeface="Roboto"/>
                <a:sym typeface="Roboto"/>
              </a:rPr>
              <a:t>nRF24L01 module</a:t>
            </a:r>
            <a:endParaRPr>
              <a:solidFill>
                <a:schemeClr val="lt1"/>
              </a:solidFill>
              <a:latin typeface="Roboto"/>
              <a:ea typeface="Roboto"/>
              <a:cs typeface="Roboto"/>
              <a:sym typeface="Roboto"/>
            </a:endParaRPr>
          </a:p>
        </p:txBody>
      </p:sp>
      <p:sp>
        <p:nvSpPr>
          <p:cNvPr id="170" name="Google Shape;170;p22"/>
          <p:cNvSpPr txBox="1"/>
          <p:nvPr/>
        </p:nvSpPr>
        <p:spPr>
          <a:xfrm>
            <a:off x="3133500" y="3666700"/>
            <a:ext cx="2576700" cy="31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PT">
                <a:solidFill>
                  <a:schemeClr val="lt1"/>
                </a:solidFill>
                <a:latin typeface="Roboto"/>
                <a:ea typeface="Roboto"/>
                <a:cs typeface="Roboto"/>
                <a:sym typeface="Roboto"/>
              </a:rPr>
              <a:t>LCD Display</a:t>
            </a:r>
            <a:endParaRPr>
              <a:solidFill>
                <a:schemeClr val="lt1"/>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3"/>
          <p:cNvSpPr txBox="1"/>
          <p:nvPr>
            <p:ph type="ctrTitle"/>
          </p:nvPr>
        </p:nvSpPr>
        <p:spPr>
          <a:xfrm>
            <a:off x="460950" y="213097"/>
            <a:ext cx="8222100" cy="8388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pt-PT" sz="3400"/>
              <a:t>main.cpp</a:t>
            </a:r>
            <a:endParaRPr sz="2700"/>
          </a:p>
        </p:txBody>
      </p:sp>
      <p:pic>
        <p:nvPicPr>
          <p:cNvPr id="176" name="Google Shape;176;p23"/>
          <p:cNvPicPr preferRelativeResize="0"/>
          <p:nvPr/>
        </p:nvPicPr>
        <p:blipFill rotWithShape="1">
          <a:blip r:embed="rId3">
            <a:alphaModFix/>
          </a:blip>
          <a:srcRect b="0" l="0" r="0" t="0"/>
          <a:stretch/>
        </p:blipFill>
        <p:spPr>
          <a:xfrm>
            <a:off x="6635225" y="4116099"/>
            <a:ext cx="2047826" cy="644650"/>
          </a:xfrm>
          <a:prstGeom prst="rect">
            <a:avLst/>
          </a:prstGeom>
          <a:noFill/>
          <a:ln>
            <a:noFill/>
          </a:ln>
        </p:spPr>
      </p:pic>
      <p:pic>
        <p:nvPicPr>
          <p:cNvPr id="177" name="Google Shape;177;p23"/>
          <p:cNvPicPr preferRelativeResize="0"/>
          <p:nvPr/>
        </p:nvPicPr>
        <p:blipFill>
          <a:blip r:embed="rId4">
            <a:alphaModFix/>
          </a:blip>
          <a:stretch>
            <a:fillRect/>
          </a:stretch>
        </p:blipFill>
        <p:spPr>
          <a:xfrm>
            <a:off x="460950" y="1224375"/>
            <a:ext cx="5516473" cy="3115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4"/>
          <p:cNvSpPr txBox="1"/>
          <p:nvPr>
            <p:ph type="ctrTitle"/>
          </p:nvPr>
        </p:nvSpPr>
        <p:spPr>
          <a:xfrm>
            <a:off x="460950" y="213097"/>
            <a:ext cx="8222100" cy="8388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pt-PT" sz="3400"/>
              <a:t>Let’s perform some connections!</a:t>
            </a:r>
            <a:endParaRPr sz="2700"/>
          </a:p>
        </p:txBody>
      </p:sp>
      <p:pic>
        <p:nvPicPr>
          <p:cNvPr id="183" name="Google Shape;183;p24"/>
          <p:cNvPicPr preferRelativeResize="0"/>
          <p:nvPr/>
        </p:nvPicPr>
        <p:blipFill rotWithShape="1">
          <a:blip r:embed="rId3">
            <a:alphaModFix/>
          </a:blip>
          <a:srcRect b="0" l="0" r="0" t="0"/>
          <a:stretch/>
        </p:blipFill>
        <p:spPr>
          <a:xfrm>
            <a:off x="6635225" y="4116099"/>
            <a:ext cx="2047826" cy="644650"/>
          </a:xfrm>
          <a:prstGeom prst="rect">
            <a:avLst/>
          </a:prstGeom>
          <a:noFill/>
          <a:ln>
            <a:noFill/>
          </a:ln>
        </p:spPr>
      </p:pic>
      <p:pic>
        <p:nvPicPr>
          <p:cNvPr id="184" name="Google Shape;184;p24"/>
          <p:cNvPicPr preferRelativeResize="0"/>
          <p:nvPr/>
        </p:nvPicPr>
        <p:blipFill>
          <a:blip r:embed="rId4">
            <a:alphaModFix/>
          </a:blip>
          <a:stretch>
            <a:fillRect/>
          </a:stretch>
        </p:blipFill>
        <p:spPr>
          <a:xfrm>
            <a:off x="460950" y="1269400"/>
            <a:ext cx="5316900" cy="30868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5"/>
          <p:cNvSpPr txBox="1"/>
          <p:nvPr>
            <p:ph type="ctrTitle"/>
          </p:nvPr>
        </p:nvSpPr>
        <p:spPr>
          <a:xfrm>
            <a:off x="460950" y="213097"/>
            <a:ext cx="8222100" cy="8388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pt-PT" sz="3400"/>
              <a:t>Serial Communication</a:t>
            </a:r>
            <a:endParaRPr sz="2700"/>
          </a:p>
        </p:txBody>
      </p:sp>
      <p:pic>
        <p:nvPicPr>
          <p:cNvPr id="190" name="Google Shape;190;p25"/>
          <p:cNvPicPr preferRelativeResize="0"/>
          <p:nvPr/>
        </p:nvPicPr>
        <p:blipFill rotWithShape="1">
          <a:blip r:embed="rId3">
            <a:alphaModFix/>
          </a:blip>
          <a:srcRect b="0" l="0" r="0" t="0"/>
          <a:stretch/>
        </p:blipFill>
        <p:spPr>
          <a:xfrm>
            <a:off x="6635225" y="4116099"/>
            <a:ext cx="2047826" cy="644650"/>
          </a:xfrm>
          <a:prstGeom prst="rect">
            <a:avLst/>
          </a:prstGeom>
          <a:noFill/>
          <a:ln>
            <a:noFill/>
          </a:ln>
        </p:spPr>
      </p:pic>
      <p:pic>
        <p:nvPicPr>
          <p:cNvPr id="191" name="Google Shape;191;p25"/>
          <p:cNvPicPr preferRelativeResize="0"/>
          <p:nvPr/>
        </p:nvPicPr>
        <p:blipFill>
          <a:blip r:embed="rId4">
            <a:alphaModFix/>
          </a:blip>
          <a:stretch>
            <a:fillRect/>
          </a:stretch>
        </p:blipFill>
        <p:spPr>
          <a:xfrm>
            <a:off x="460950" y="2870924"/>
            <a:ext cx="3800266" cy="1889825"/>
          </a:xfrm>
          <a:prstGeom prst="rect">
            <a:avLst/>
          </a:prstGeom>
          <a:noFill/>
          <a:ln>
            <a:noFill/>
          </a:ln>
        </p:spPr>
      </p:pic>
      <p:sp>
        <p:nvSpPr>
          <p:cNvPr id="192" name="Google Shape;192;p25"/>
          <p:cNvSpPr txBox="1"/>
          <p:nvPr/>
        </p:nvSpPr>
        <p:spPr>
          <a:xfrm>
            <a:off x="4402850" y="3419238"/>
            <a:ext cx="1753800" cy="793200"/>
          </a:xfrm>
          <a:prstGeom prst="rect">
            <a:avLst/>
          </a:prstGeom>
          <a:noFill/>
          <a:ln>
            <a:noFill/>
          </a:ln>
        </p:spPr>
        <p:txBody>
          <a:bodyPr anchorCtr="0" anchor="t" bIns="90000" lIns="90000" spcFirstLastPara="1" rIns="90000" wrap="square" tIns="90000">
            <a:noAutofit/>
          </a:bodyPr>
          <a:lstStyle/>
          <a:p>
            <a:pPr indent="0" lvl="0" marL="0" marR="0" rtl="0" algn="l">
              <a:lnSpc>
                <a:spcPct val="150000"/>
              </a:lnSpc>
              <a:spcBef>
                <a:spcPts val="0"/>
              </a:spcBef>
              <a:spcAft>
                <a:spcPts val="0"/>
              </a:spcAft>
              <a:buNone/>
            </a:pPr>
            <a:r>
              <a:rPr lang="pt-PT" sz="1600">
                <a:solidFill>
                  <a:schemeClr val="lt1"/>
                </a:solidFill>
                <a:latin typeface="Roboto"/>
                <a:ea typeface="Roboto"/>
                <a:cs typeface="Roboto"/>
                <a:sym typeface="Roboto"/>
              </a:rPr>
              <a:t>Shortcut:</a:t>
            </a:r>
            <a:endParaRPr sz="1600">
              <a:solidFill>
                <a:schemeClr val="lt1"/>
              </a:solidFill>
              <a:latin typeface="Roboto"/>
              <a:ea typeface="Roboto"/>
              <a:cs typeface="Roboto"/>
              <a:sym typeface="Roboto"/>
            </a:endParaRPr>
          </a:p>
          <a:p>
            <a:pPr indent="0" lvl="0" marL="0" marR="0" rtl="0" algn="l">
              <a:lnSpc>
                <a:spcPct val="150000"/>
              </a:lnSpc>
              <a:spcBef>
                <a:spcPts val="0"/>
              </a:spcBef>
              <a:spcAft>
                <a:spcPts val="0"/>
              </a:spcAft>
              <a:buNone/>
            </a:pPr>
            <a:r>
              <a:rPr lang="pt-PT" sz="1600">
                <a:solidFill>
                  <a:schemeClr val="lt1"/>
                </a:solidFill>
                <a:latin typeface="Roboto"/>
                <a:ea typeface="Roboto"/>
                <a:cs typeface="Roboto"/>
                <a:sym typeface="Roboto"/>
              </a:rPr>
              <a:t>CTRL + ALT + M</a:t>
            </a:r>
            <a:endParaRPr sz="1600">
              <a:solidFill>
                <a:schemeClr val="lt1"/>
              </a:solidFill>
              <a:latin typeface="Roboto"/>
              <a:ea typeface="Roboto"/>
              <a:cs typeface="Roboto"/>
              <a:sym typeface="Roboto"/>
            </a:endParaRPr>
          </a:p>
        </p:txBody>
      </p:sp>
      <p:pic>
        <p:nvPicPr>
          <p:cNvPr id="193" name="Google Shape;193;p25"/>
          <p:cNvPicPr preferRelativeResize="0"/>
          <p:nvPr/>
        </p:nvPicPr>
        <p:blipFill rotWithShape="1">
          <a:blip r:embed="rId5">
            <a:alphaModFix/>
          </a:blip>
          <a:srcRect b="36991" l="0" r="0" t="17721"/>
          <a:stretch/>
        </p:blipFill>
        <p:spPr>
          <a:xfrm>
            <a:off x="460950" y="1278800"/>
            <a:ext cx="4082631" cy="1365226"/>
          </a:xfrm>
          <a:prstGeom prst="rect">
            <a:avLst/>
          </a:prstGeom>
          <a:noFill/>
          <a:ln>
            <a:noFill/>
          </a:ln>
        </p:spPr>
      </p:pic>
      <p:pic>
        <p:nvPicPr>
          <p:cNvPr id="194" name="Google Shape;194;p25"/>
          <p:cNvPicPr preferRelativeResize="0"/>
          <p:nvPr/>
        </p:nvPicPr>
        <p:blipFill rotWithShape="1">
          <a:blip r:embed="rId6">
            <a:alphaModFix/>
          </a:blip>
          <a:srcRect b="0" l="0" r="51774" t="0"/>
          <a:stretch/>
        </p:blipFill>
        <p:spPr>
          <a:xfrm>
            <a:off x="5361728" y="1278800"/>
            <a:ext cx="1939250" cy="2062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6"/>
          <p:cNvSpPr txBox="1"/>
          <p:nvPr>
            <p:ph type="ctrTitle"/>
          </p:nvPr>
        </p:nvSpPr>
        <p:spPr>
          <a:xfrm>
            <a:off x="460950" y="213097"/>
            <a:ext cx="8222100" cy="8388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pt-PT" sz="3400"/>
              <a:t>GPIO: </a:t>
            </a:r>
            <a:r>
              <a:rPr lang="pt-PT" sz="3400"/>
              <a:t>digitalWrite &amp; digitalRead</a:t>
            </a:r>
            <a:endParaRPr sz="2700"/>
          </a:p>
        </p:txBody>
      </p:sp>
      <p:pic>
        <p:nvPicPr>
          <p:cNvPr id="200" name="Google Shape;200;p26"/>
          <p:cNvPicPr preferRelativeResize="0"/>
          <p:nvPr/>
        </p:nvPicPr>
        <p:blipFill rotWithShape="1">
          <a:blip r:embed="rId3">
            <a:alphaModFix/>
          </a:blip>
          <a:srcRect b="0" l="0" r="0" t="0"/>
          <a:stretch/>
        </p:blipFill>
        <p:spPr>
          <a:xfrm>
            <a:off x="6635225" y="4116099"/>
            <a:ext cx="2047826" cy="644650"/>
          </a:xfrm>
          <a:prstGeom prst="rect">
            <a:avLst/>
          </a:prstGeom>
          <a:noFill/>
          <a:ln>
            <a:noFill/>
          </a:ln>
        </p:spPr>
      </p:pic>
      <p:pic>
        <p:nvPicPr>
          <p:cNvPr id="201" name="Google Shape;201;p26"/>
          <p:cNvPicPr preferRelativeResize="0"/>
          <p:nvPr/>
        </p:nvPicPr>
        <p:blipFill rotWithShape="1">
          <a:blip r:embed="rId4">
            <a:alphaModFix/>
          </a:blip>
          <a:srcRect b="9885" l="0" r="0" t="0"/>
          <a:stretch/>
        </p:blipFill>
        <p:spPr>
          <a:xfrm>
            <a:off x="460950" y="1150550"/>
            <a:ext cx="7587551" cy="1338250"/>
          </a:xfrm>
          <a:prstGeom prst="rect">
            <a:avLst/>
          </a:prstGeom>
          <a:noFill/>
          <a:ln>
            <a:noFill/>
          </a:ln>
        </p:spPr>
      </p:pic>
      <p:pic>
        <p:nvPicPr>
          <p:cNvPr id="202" name="Google Shape;202;p26"/>
          <p:cNvPicPr preferRelativeResize="0"/>
          <p:nvPr/>
        </p:nvPicPr>
        <p:blipFill rotWithShape="1">
          <a:blip r:embed="rId5">
            <a:alphaModFix/>
          </a:blip>
          <a:srcRect b="0" l="0" r="2600" t="0"/>
          <a:stretch/>
        </p:blipFill>
        <p:spPr>
          <a:xfrm>
            <a:off x="460950" y="2633450"/>
            <a:ext cx="7587549" cy="1384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7"/>
          <p:cNvSpPr txBox="1"/>
          <p:nvPr>
            <p:ph type="ctrTitle"/>
          </p:nvPr>
        </p:nvSpPr>
        <p:spPr>
          <a:xfrm>
            <a:off x="460950" y="213097"/>
            <a:ext cx="8222100" cy="8388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pt-PT" sz="3400"/>
              <a:t>GPIO: PWM</a:t>
            </a:r>
            <a:endParaRPr sz="2700"/>
          </a:p>
        </p:txBody>
      </p:sp>
      <p:pic>
        <p:nvPicPr>
          <p:cNvPr id="208" name="Google Shape;208;p27"/>
          <p:cNvPicPr preferRelativeResize="0"/>
          <p:nvPr/>
        </p:nvPicPr>
        <p:blipFill rotWithShape="1">
          <a:blip r:embed="rId3">
            <a:alphaModFix/>
          </a:blip>
          <a:srcRect b="0" l="0" r="0" t="0"/>
          <a:stretch/>
        </p:blipFill>
        <p:spPr>
          <a:xfrm>
            <a:off x="6635225" y="4116099"/>
            <a:ext cx="2047826" cy="644650"/>
          </a:xfrm>
          <a:prstGeom prst="rect">
            <a:avLst/>
          </a:prstGeom>
          <a:noFill/>
          <a:ln>
            <a:noFill/>
          </a:ln>
        </p:spPr>
      </p:pic>
      <p:pic>
        <p:nvPicPr>
          <p:cNvPr id="209" name="Google Shape;209;p27"/>
          <p:cNvPicPr preferRelativeResize="0"/>
          <p:nvPr/>
        </p:nvPicPr>
        <p:blipFill>
          <a:blip r:embed="rId4">
            <a:alphaModFix/>
          </a:blip>
          <a:stretch>
            <a:fillRect/>
          </a:stretch>
        </p:blipFill>
        <p:spPr>
          <a:xfrm>
            <a:off x="460950" y="1119275"/>
            <a:ext cx="3438225" cy="33686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8"/>
          <p:cNvSpPr txBox="1"/>
          <p:nvPr>
            <p:ph type="ctrTitle"/>
          </p:nvPr>
        </p:nvSpPr>
        <p:spPr>
          <a:xfrm>
            <a:off x="460950" y="213097"/>
            <a:ext cx="8222100" cy="8388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pt-PT" sz="3400"/>
              <a:t>GPIO: analogRead &amp; analogWrite</a:t>
            </a:r>
            <a:endParaRPr sz="2700"/>
          </a:p>
        </p:txBody>
      </p:sp>
      <p:pic>
        <p:nvPicPr>
          <p:cNvPr id="215" name="Google Shape;215;p28"/>
          <p:cNvPicPr preferRelativeResize="0"/>
          <p:nvPr/>
        </p:nvPicPr>
        <p:blipFill rotWithShape="1">
          <a:blip r:embed="rId3">
            <a:alphaModFix/>
          </a:blip>
          <a:srcRect b="0" l="0" r="0" t="0"/>
          <a:stretch/>
        </p:blipFill>
        <p:spPr>
          <a:xfrm>
            <a:off x="6635225" y="4116099"/>
            <a:ext cx="2047826" cy="644650"/>
          </a:xfrm>
          <a:prstGeom prst="rect">
            <a:avLst/>
          </a:prstGeom>
          <a:noFill/>
          <a:ln>
            <a:noFill/>
          </a:ln>
        </p:spPr>
      </p:pic>
      <p:pic>
        <p:nvPicPr>
          <p:cNvPr id="216" name="Google Shape;216;p28"/>
          <p:cNvPicPr preferRelativeResize="0"/>
          <p:nvPr/>
        </p:nvPicPr>
        <p:blipFill>
          <a:blip r:embed="rId4">
            <a:alphaModFix/>
          </a:blip>
          <a:stretch>
            <a:fillRect/>
          </a:stretch>
        </p:blipFill>
        <p:spPr>
          <a:xfrm>
            <a:off x="460950" y="1204297"/>
            <a:ext cx="7574830" cy="275940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9"/>
          <p:cNvSpPr txBox="1"/>
          <p:nvPr>
            <p:ph type="ctrTitle"/>
          </p:nvPr>
        </p:nvSpPr>
        <p:spPr>
          <a:xfrm>
            <a:off x="460950" y="213097"/>
            <a:ext cx="8222100" cy="8388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pt-PT" sz="3400"/>
              <a:t>Let’s get our hands on the pasta!</a:t>
            </a:r>
            <a:endParaRPr sz="2700"/>
          </a:p>
        </p:txBody>
      </p:sp>
      <p:pic>
        <p:nvPicPr>
          <p:cNvPr id="222" name="Google Shape;222;p29"/>
          <p:cNvPicPr preferRelativeResize="0"/>
          <p:nvPr/>
        </p:nvPicPr>
        <p:blipFill rotWithShape="1">
          <a:blip r:embed="rId3">
            <a:alphaModFix/>
          </a:blip>
          <a:srcRect b="0" l="0" r="0" t="0"/>
          <a:stretch/>
        </p:blipFill>
        <p:spPr>
          <a:xfrm>
            <a:off x="6635225" y="4116099"/>
            <a:ext cx="2047826" cy="644650"/>
          </a:xfrm>
          <a:prstGeom prst="rect">
            <a:avLst/>
          </a:prstGeom>
          <a:noFill/>
          <a:ln>
            <a:noFill/>
          </a:ln>
        </p:spPr>
      </p:pic>
      <p:sp>
        <p:nvSpPr>
          <p:cNvPr id="223" name="Google Shape;223;p29"/>
          <p:cNvSpPr txBox="1"/>
          <p:nvPr/>
        </p:nvSpPr>
        <p:spPr>
          <a:xfrm>
            <a:off x="460950" y="1051900"/>
            <a:ext cx="8222100" cy="1828800"/>
          </a:xfrm>
          <a:prstGeom prst="rect">
            <a:avLst/>
          </a:prstGeom>
          <a:noFill/>
          <a:ln>
            <a:noFill/>
          </a:ln>
        </p:spPr>
        <p:txBody>
          <a:bodyPr anchorCtr="0" anchor="t" bIns="90000" lIns="90000" spcFirstLastPara="1" rIns="90000" wrap="square" tIns="90000">
            <a:noAutofit/>
          </a:bodyPr>
          <a:lstStyle/>
          <a:p>
            <a:pPr indent="0" lvl="0" marL="0" marR="0" rtl="0" algn="l">
              <a:lnSpc>
                <a:spcPct val="150000"/>
              </a:lnSpc>
              <a:spcBef>
                <a:spcPts val="0"/>
              </a:spcBef>
              <a:spcAft>
                <a:spcPts val="0"/>
              </a:spcAft>
              <a:buNone/>
            </a:pPr>
            <a:r>
              <a:rPr lang="pt-PT" sz="1600">
                <a:solidFill>
                  <a:schemeClr val="lt1"/>
                </a:solidFill>
                <a:latin typeface="Roboto"/>
                <a:ea typeface="Roboto"/>
                <a:cs typeface="Roboto"/>
                <a:sym typeface="Roboto"/>
              </a:rPr>
              <a:t>Access the workshop GitHub page:</a:t>
            </a:r>
            <a:endParaRPr sz="1600">
              <a:solidFill>
                <a:schemeClr val="lt1"/>
              </a:solidFill>
              <a:latin typeface="Roboto"/>
              <a:ea typeface="Roboto"/>
              <a:cs typeface="Roboto"/>
              <a:sym typeface="Roboto"/>
            </a:endParaRPr>
          </a:p>
          <a:p>
            <a:pPr indent="0" lvl="0" marL="0" marR="0" rtl="0" algn="l">
              <a:lnSpc>
                <a:spcPct val="150000"/>
              </a:lnSpc>
              <a:spcBef>
                <a:spcPts val="0"/>
              </a:spcBef>
              <a:spcAft>
                <a:spcPts val="0"/>
              </a:spcAft>
              <a:buNone/>
            </a:pPr>
            <a:r>
              <a:rPr lang="pt-PT" sz="1600">
                <a:solidFill>
                  <a:schemeClr val="lt1"/>
                </a:solidFill>
                <a:latin typeface="Roboto"/>
                <a:ea typeface="Roboto"/>
                <a:cs typeface="Roboto"/>
                <a:sym typeface="Roboto"/>
              </a:rPr>
              <a:t>(ADD LINK)</a:t>
            </a:r>
            <a:endParaRPr sz="1600">
              <a:solidFill>
                <a:schemeClr val="lt1"/>
              </a:solidFill>
              <a:latin typeface="Roboto"/>
              <a:ea typeface="Roboto"/>
              <a:cs typeface="Roboto"/>
              <a:sym typeface="Roboto"/>
            </a:endParaRPr>
          </a:p>
          <a:p>
            <a:pPr indent="0" lvl="0" marL="0" marR="0" rtl="0" algn="l">
              <a:lnSpc>
                <a:spcPct val="150000"/>
              </a:lnSpc>
              <a:spcBef>
                <a:spcPts val="0"/>
              </a:spcBef>
              <a:spcAft>
                <a:spcPts val="0"/>
              </a:spcAft>
              <a:buNone/>
            </a:pPr>
            <a:r>
              <a:rPr lang="pt-PT" sz="1600">
                <a:solidFill>
                  <a:schemeClr val="lt1"/>
                </a:solidFill>
                <a:latin typeface="Roboto"/>
                <a:ea typeface="Roboto"/>
                <a:cs typeface="Roboto"/>
                <a:sym typeface="Roboto"/>
              </a:rPr>
              <a:t>Start by doing exercises 1 and 2!</a:t>
            </a:r>
            <a:endParaRPr sz="1600">
              <a:solidFill>
                <a:schemeClr val="lt1"/>
              </a:solidFill>
              <a:latin typeface="Roboto"/>
              <a:ea typeface="Roboto"/>
              <a:cs typeface="Roboto"/>
              <a:sym typeface="Roboto"/>
            </a:endParaRPr>
          </a:p>
          <a:p>
            <a:pPr indent="0" lvl="0" marL="0" marR="0" rtl="0" algn="l">
              <a:lnSpc>
                <a:spcPct val="150000"/>
              </a:lnSpc>
              <a:spcBef>
                <a:spcPts val="0"/>
              </a:spcBef>
              <a:spcAft>
                <a:spcPts val="0"/>
              </a:spcAft>
              <a:buNone/>
            </a:pPr>
            <a:r>
              <a:t/>
            </a:r>
            <a:endParaRPr sz="1600">
              <a:solidFill>
                <a:schemeClr val="lt1"/>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0"/>
          <p:cNvSpPr txBox="1"/>
          <p:nvPr>
            <p:ph type="ctrTitle"/>
          </p:nvPr>
        </p:nvSpPr>
        <p:spPr>
          <a:xfrm>
            <a:off x="460950" y="213097"/>
            <a:ext cx="8222100" cy="838800"/>
          </a:xfrm>
          <a:prstGeom prst="rect">
            <a:avLst/>
          </a:prstGeom>
          <a:noFill/>
          <a:ln>
            <a:noFill/>
          </a:ln>
        </p:spPr>
        <p:txBody>
          <a:bodyPr anchorCtr="0" anchor="b" bIns="91425" lIns="91425" spcFirstLastPara="1" rIns="91425" wrap="square" tIns="91425">
            <a:normAutofit/>
          </a:bodyPr>
          <a:lstStyle/>
          <a:p>
            <a:pPr indent="457200" lvl="0" marL="914400" rtl="0" algn="l">
              <a:lnSpc>
                <a:spcPct val="100000"/>
              </a:lnSpc>
              <a:spcBef>
                <a:spcPts val="0"/>
              </a:spcBef>
              <a:spcAft>
                <a:spcPts val="0"/>
              </a:spcAft>
              <a:buSzPts val="4200"/>
              <a:buNone/>
            </a:pPr>
            <a:r>
              <a:rPr lang="pt-PT" sz="3400"/>
              <a:t>I2C 				&amp;				SPI</a:t>
            </a:r>
            <a:endParaRPr sz="2700"/>
          </a:p>
        </p:txBody>
      </p:sp>
      <p:pic>
        <p:nvPicPr>
          <p:cNvPr id="229" name="Google Shape;229;p30"/>
          <p:cNvPicPr preferRelativeResize="0"/>
          <p:nvPr/>
        </p:nvPicPr>
        <p:blipFill rotWithShape="1">
          <a:blip r:embed="rId3">
            <a:alphaModFix/>
          </a:blip>
          <a:srcRect b="0" l="0" r="0" t="0"/>
          <a:stretch/>
        </p:blipFill>
        <p:spPr>
          <a:xfrm>
            <a:off x="6635225" y="4116099"/>
            <a:ext cx="2047826" cy="644650"/>
          </a:xfrm>
          <a:prstGeom prst="rect">
            <a:avLst/>
          </a:prstGeom>
          <a:noFill/>
          <a:ln>
            <a:noFill/>
          </a:ln>
        </p:spPr>
      </p:pic>
      <p:pic>
        <p:nvPicPr>
          <p:cNvPr id="230" name="Google Shape;230;p30"/>
          <p:cNvPicPr preferRelativeResize="0"/>
          <p:nvPr/>
        </p:nvPicPr>
        <p:blipFill>
          <a:blip r:embed="rId4">
            <a:alphaModFix/>
          </a:blip>
          <a:stretch>
            <a:fillRect/>
          </a:stretch>
        </p:blipFill>
        <p:spPr>
          <a:xfrm>
            <a:off x="825750" y="1051900"/>
            <a:ext cx="3203732" cy="2935899"/>
          </a:xfrm>
          <a:prstGeom prst="rect">
            <a:avLst/>
          </a:prstGeom>
          <a:noFill/>
          <a:ln>
            <a:noFill/>
          </a:ln>
        </p:spPr>
      </p:pic>
      <p:pic>
        <p:nvPicPr>
          <p:cNvPr id="231" name="Google Shape;231;p30"/>
          <p:cNvPicPr preferRelativeResize="0"/>
          <p:nvPr/>
        </p:nvPicPr>
        <p:blipFill>
          <a:blip r:embed="rId5">
            <a:alphaModFix/>
          </a:blip>
          <a:stretch>
            <a:fillRect/>
          </a:stretch>
        </p:blipFill>
        <p:spPr>
          <a:xfrm>
            <a:off x="4634150" y="1051900"/>
            <a:ext cx="3454000" cy="2935900"/>
          </a:xfrm>
          <a:prstGeom prst="rect">
            <a:avLst/>
          </a:prstGeom>
          <a:noFill/>
          <a:ln>
            <a:noFill/>
          </a:ln>
        </p:spPr>
      </p:pic>
      <p:pic>
        <p:nvPicPr>
          <p:cNvPr id="232" name="Google Shape;232;p30"/>
          <p:cNvPicPr preferRelativeResize="0"/>
          <p:nvPr/>
        </p:nvPicPr>
        <p:blipFill>
          <a:blip r:embed="rId6">
            <a:alphaModFix/>
          </a:blip>
          <a:stretch>
            <a:fillRect/>
          </a:stretch>
        </p:blipFill>
        <p:spPr>
          <a:xfrm>
            <a:off x="825750" y="4116100"/>
            <a:ext cx="3203725" cy="8084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1"/>
          <p:cNvSpPr txBox="1"/>
          <p:nvPr>
            <p:ph type="ctrTitle"/>
          </p:nvPr>
        </p:nvSpPr>
        <p:spPr>
          <a:xfrm>
            <a:off x="460950" y="213097"/>
            <a:ext cx="8222100" cy="8388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pt-PT" sz="3400"/>
              <a:t>EEPROM</a:t>
            </a:r>
            <a:endParaRPr sz="2700"/>
          </a:p>
        </p:txBody>
      </p:sp>
      <p:pic>
        <p:nvPicPr>
          <p:cNvPr id="238" name="Google Shape;238;p31"/>
          <p:cNvPicPr preferRelativeResize="0"/>
          <p:nvPr/>
        </p:nvPicPr>
        <p:blipFill rotWithShape="1">
          <a:blip r:embed="rId3">
            <a:alphaModFix/>
          </a:blip>
          <a:srcRect b="0" l="0" r="0" t="0"/>
          <a:stretch/>
        </p:blipFill>
        <p:spPr>
          <a:xfrm>
            <a:off x="6635225" y="4116099"/>
            <a:ext cx="2047826" cy="644650"/>
          </a:xfrm>
          <a:prstGeom prst="rect">
            <a:avLst/>
          </a:prstGeom>
          <a:noFill/>
          <a:ln>
            <a:noFill/>
          </a:ln>
        </p:spPr>
      </p:pic>
      <p:sp>
        <p:nvSpPr>
          <p:cNvPr id="239" name="Google Shape;239;p31"/>
          <p:cNvSpPr txBox="1"/>
          <p:nvPr/>
        </p:nvSpPr>
        <p:spPr>
          <a:xfrm>
            <a:off x="460950" y="1051900"/>
            <a:ext cx="8222100" cy="1828800"/>
          </a:xfrm>
          <a:prstGeom prst="rect">
            <a:avLst/>
          </a:prstGeom>
          <a:noFill/>
          <a:ln>
            <a:noFill/>
          </a:ln>
        </p:spPr>
        <p:txBody>
          <a:bodyPr anchorCtr="0" anchor="t" bIns="90000" lIns="90000" spcFirstLastPara="1" rIns="90000" wrap="square" tIns="90000">
            <a:noAutofit/>
          </a:bodyPr>
          <a:lstStyle/>
          <a:p>
            <a:pPr indent="0" lvl="0" marL="0" marR="0" rtl="0" algn="l">
              <a:lnSpc>
                <a:spcPct val="150000"/>
              </a:lnSpc>
              <a:spcBef>
                <a:spcPts val="0"/>
              </a:spcBef>
              <a:spcAft>
                <a:spcPts val="0"/>
              </a:spcAft>
              <a:buNone/>
            </a:pPr>
            <a:r>
              <a:rPr lang="pt-PT" sz="1600">
                <a:solidFill>
                  <a:schemeClr val="lt1"/>
                </a:solidFill>
                <a:latin typeface="Roboto"/>
                <a:ea typeface="Roboto"/>
                <a:cs typeface="Roboto"/>
                <a:sym typeface="Roboto"/>
              </a:rPr>
              <a:t>EEPROM stands for electrically erasable programmable read-only memory.</a:t>
            </a:r>
            <a:endParaRPr sz="1600">
              <a:solidFill>
                <a:schemeClr val="lt1"/>
              </a:solidFill>
              <a:latin typeface="Roboto"/>
              <a:ea typeface="Roboto"/>
              <a:cs typeface="Roboto"/>
              <a:sym typeface="Roboto"/>
            </a:endParaRPr>
          </a:p>
          <a:p>
            <a:pPr indent="0" lvl="0" marL="0" marR="0" rtl="0" algn="l">
              <a:lnSpc>
                <a:spcPct val="150000"/>
              </a:lnSpc>
              <a:spcBef>
                <a:spcPts val="0"/>
              </a:spcBef>
              <a:spcAft>
                <a:spcPts val="0"/>
              </a:spcAft>
              <a:buNone/>
            </a:pPr>
            <a:r>
              <a:rPr lang="pt-PT" sz="1600">
                <a:solidFill>
                  <a:schemeClr val="lt1"/>
                </a:solidFill>
                <a:latin typeface="Roboto"/>
                <a:ea typeface="Roboto"/>
                <a:cs typeface="Roboto"/>
                <a:sym typeface="Roboto"/>
              </a:rPr>
              <a:t>If we want to store long term data in our microcontroller, we can store it in the EEPROM.</a:t>
            </a:r>
            <a:endParaRPr sz="1600">
              <a:solidFill>
                <a:schemeClr val="lt1"/>
              </a:solidFill>
              <a:latin typeface="Roboto"/>
              <a:ea typeface="Roboto"/>
              <a:cs typeface="Roboto"/>
              <a:sym typeface="Roboto"/>
            </a:endParaRPr>
          </a:p>
          <a:p>
            <a:pPr indent="0" lvl="0" marL="0" marR="0" rtl="0" algn="l">
              <a:lnSpc>
                <a:spcPct val="150000"/>
              </a:lnSpc>
              <a:spcBef>
                <a:spcPts val="0"/>
              </a:spcBef>
              <a:spcAft>
                <a:spcPts val="0"/>
              </a:spcAft>
              <a:buNone/>
            </a:pPr>
            <a:r>
              <a:rPr lang="pt-PT" sz="1600">
                <a:solidFill>
                  <a:schemeClr val="lt1"/>
                </a:solidFill>
                <a:latin typeface="Roboto"/>
                <a:ea typeface="Roboto"/>
                <a:cs typeface="Roboto"/>
                <a:sym typeface="Roboto"/>
              </a:rPr>
              <a:t>It can be an external chip or built-in to the microcontroller.</a:t>
            </a:r>
            <a:endParaRPr sz="1600">
              <a:solidFill>
                <a:schemeClr val="lt1"/>
              </a:solidFill>
              <a:latin typeface="Roboto"/>
              <a:ea typeface="Roboto"/>
              <a:cs typeface="Roboto"/>
              <a:sym typeface="Roboto"/>
            </a:endParaRPr>
          </a:p>
          <a:p>
            <a:pPr indent="0" lvl="0" marL="0" marR="0" rtl="0" algn="l">
              <a:lnSpc>
                <a:spcPct val="150000"/>
              </a:lnSpc>
              <a:spcBef>
                <a:spcPts val="0"/>
              </a:spcBef>
              <a:spcAft>
                <a:spcPts val="0"/>
              </a:spcAft>
              <a:buNone/>
            </a:pPr>
            <a:r>
              <a:t/>
            </a:r>
            <a:endParaRPr sz="1600">
              <a:solidFill>
                <a:schemeClr val="lt1"/>
              </a:solidFill>
              <a:latin typeface="Roboto"/>
              <a:ea typeface="Roboto"/>
              <a:cs typeface="Roboto"/>
              <a:sym typeface="Roboto"/>
            </a:endParaRPr>
          </a:p>
          <a:p>
            <a:pPr indent="0" lvl="0" marL="0" marR="0" rtl="0" algn="l">
              <a:lnSpc>
                <a:spcPct val="150000"/>
              </a:lnSpc>
              <a:spcBef>
                <a:spcPts val="0"/>
              </a:spcBef>
              <a:spcAft>
                <a:spcPts val="0"/>
              </a:spcAft>
              <a:buNone/>
            </a:pPr>
            <a:r>
              <a:t/>
            </a:r>
            <a:endParaRPr sz="1600">
              <a:solidFill>
                <a:schemeClr val="lt1"/>
              </a:solidFill>
              <a:latin typeface="Roboto"/>
              <a:ea typeface="Roboto"/>
              <a:cs typeface="Roboto"/>
              <a:sym typeface="Roboto"/>
            </a:endParaRPr>
          </a:p>
        </p:txBody>
      </p:sp>
      <p:pic>
        <p:nvPicPr>
          <p:cNvPr id="240" name="Google Shape;240;p31"/>
          <p:cNvPicPr preferRelativeResize="0"/>
          <p:nvPr/>
        </p:nvPicPr>
        <p:blipFill rotWithShape="1">
          <a:blip r:embed="rId4">
            <a:alphaModFix/>
          </a:blip>
          <a:srcRect b="0" l="1960" r="0" t="0"/>
          <a:stretch/>
        </p:blipFill>
        <p:spPr>
          <a:xfrm>
            <a:off x="3695025" y="2434100"/>
            <a:ext cx="1753950" cy="2190750"/>
          </a:xfrm>
          <a:prstGeom prst="rect">
            <a:avLst/>
          </a:prstGeom>
          <a:noFill/>
          <a:ln>
            <a:noFill/>
          </a:ln>
        </p:spPr>
      </p:pic>
      <p:sp>
        <p:nvSpPr>
          <p:cNvPr id="241" name="Google Shape;241;p3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ctrTitle"/>
          </p:nvPr>
        </p:nvSpPr>
        <p:spPr>
          <a:xfrm>
            <a:off x="460950" y="213097"/>
            <a:ext cx="8222100" cy="8388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pt-PT" sz="3400"/>
              <a:t>What is a Microcontroller?</a:t>
            </a:r>
            <a:endParaRPr sz="2700"/>
          </a:p>
        </p:txBody>
      </p:sp>
      <p:pic>
        <p:nvPicPr>
          <p:cNvPr id="93" name="Google Shape;93;p14"/>
          <p:cNvPicPr preferRelativeResize="0"/>
          <p:nvPr/>
        </p:nvPicPr>
        <p:blipFill rotWithShape="1">
          <a:blip r:embed="rId3">
            <a:alphaModFix/>
          </a:blip>
          <a:srcRect b="0" l="0" r="0" t="0"/>
          <a:stretch/>
        </p:blipFill>
        <p:spPr>
          <a:xfrm>
            <a:off x="6635225" y="4116099"/>
            <a:ext cx="2047826" cy="644650"/>
          </a:xfrm>
          <a:prstGeom prst="rect">
            <a:avLst/>
          </a:prstGeom>
          <a:noFill/>
          <a:ln>
            <a:noFill/>
          </a:ln>
        </p:spPr>
      </p:pic>
      <p:pic>
        <p:nvPicPr>
          <p:cNvPr id="94" name="Google Shape;94;p14"/>
          <p:cNvPicPr preferRelativeResize="0"/>
          <p:nvPr/>
        </p:nvPicPr>
        <p:blipFill>
          <a:blip r:embed="rId4">
            <a:alphaModFix/>
          </a:blip>
          <a:stretch>
            <a:fillRect/>
          </a:stretch>
        </p:blipFill>
        <p:spPr>
          <a:xfrm>
            <a:off x="1353900" y="1236950"/>
            <a:ext cx="2651449" cy="2651449"/>
          </a:xfrm>
          <a:prstGeom prst="rect">
            <a:avLst/>
          </a:prstGeom>
          <a:noFill/>
          <a:ln>
            <a:noFill/>
          </a:ln>
        </p:spPr>
      </p:pic>
      <p:pic>
        <p:nvPicPr>
          <p:cNvPr id="95" name="Google Shape;95;p14"/>
          <p:cNvPicPr preferRelativeResize="0"/>
          <p:nvPr/>
        </p:nvPicPr>
        <p:blipFill>
          <a:blip r:embed="rId5">
            <a:alphaModFix/>
          </a:blip>
          <a:stretch>
            <a:fillRect/>
          </a:stretch>
        </p:blipFill>
        <p:spPr>
          <a:xfrm>
            <a:off x="5373625" y="1249200"/>
            <a:ext cx="2416475" cy="1186675"/>
          </a:xfrm>
          <a:prstGeom prst="rect">
            <a:avLst/>
          </a:prstGeom>
          <a:noFill/>
          <a:ln>
            <a:noFill/>
          </a:ln>
        </p:spPr>
      </p:pic>
      <p:pic>
        <p:nvPicPr>
          <p:cNvPr id="96" name="Google Shape;96;p14"/>
          <p:cNvPicPr preferRelativeResize="0"/>
          <p:nvPr/>
        </p:nvPicPr>
        <p:blipFill>
          <a:blip r:embed="rId6">
            <a:alphaModFix/>
          </a:blip>
          <a:stretch>
            <a:fillRect/>
          </a:stretch>
        </p:blipFill>
        <p:spPr>
          <a:xfrm>
            <a:off x="5373625" y="2744375"/>
            <a:ext cx="2416474" cy="1186674"/>
          </a:xfrm>
          <a:prstGeom prst="rect">
            <a:avLst/>
          </a:prstGeom>
          <a:noFill/>
          <a:ln>
            <a:noFill/>
          </a:ln>
        </p:spPr>
      </p:pic>
      <p:sp>
        <p:nvSpPr>
          <p:cNvPr id="97" name="Google Shape;97;p14"/>
          <p:cNvSpPr txBox="1"/>
          <p:nvPr/>
        </p:nvSpPr>
        <p:spPr>
          <a:xfrm>
            <a:off x="6088650" y="2395525"/>
            <a:ext cx="986400" cy="35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PT" sz="1700">
                <a:solidFill>
                  <a:schemeClr val="lt1"/>
                </a:solidFill>
                <a:latin typeface="Roboto"/>
                <a:ea typeface="Roboto"/>
                <a:cs typeface="Roboto"/>
                <a:sym typeface="Roboto"/>
              </a:rPr>
              <a:t>VS</a:t>
            </a:r>
            <a:endParaRPr sz="1700">
              <a:solidFill>
                <a:schemeClr val="lt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2"/>
          <p:cNvSpPr txBox="1"/>
          <p:nvPr>
            <p:ph type="ctrTitle"/>
          </p:nvPr>
        </p:nvSpPr>
        <p:spPr>
          <a:xfrm>
            <a:off x="460950" y="213097"/>
            <a:ext cx="8222100" cy="8388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pt-PT" sz="3400"/>
              <a:t>Interrupts</a:t>
            </a:r>
            <a:endParaRPr sz="2700"/>
          </a:p>
        </p:txBody>
      </p:sp>
      <p:pic>
        <p:nvPicPr>
          <p:cNvPr id="247" name="Google Shape;247;p32"/>
          <p:cNvPicPr preferRelativeResize="0"/>
          <p:nvPr/>
        </p:nvPicPr>
        <p:blipFill rotWithShape="1">
          <a:blip r:embed="rId3">
            <a:alphaModFix/>
          </a:blip>
          <a:srcRect b="0" l="0" r="0" t="0"/>
          <a:stretch/>
        </p:blipFill>
        <p:spPr>
          <a:xfrm>
            <a:off x="6635225" y="4116099"/>
            <a:ext cx="2047826" cy="644650"/>
          </a:xfrm>
          <a:prstGeom prst="rect">
            <a:avLst/>
          </a:prstGeom>
          <a:noFill/>
          <a:ln>
            <a:noFill/>
          </a:ln>
        </p:spPr>
      </p:pic>
      <p:sp>
        <p:nvSpPr>
          <p:cNvPr id="248" name="Google Shape;248;p32"/>
          <p:cNvSpPr txBox="1"/>
          <p:nvPr/>
        </p:nvSpPr>
        <p:spPr>
          <a:xfrm>
            <a:off x="460950" y="1051900"/>
            <a:ext cx="8222100" cy="1828800"/>
          </a:xfrm>
          <a:prstGeom prst="rect">
            <a:avLst/>
          </a:prstGeom>
          <a:noFill/>
          <a:ln>
            <a:noFill/>
          </a:ln>
        </p:spPr>
        <p:txBody>
          <a:bodyPr anchorCtr="0" anchor="t" bIns="90000" lIns="90000" spcFirstLastPara="1" rIns="90000" wrap="square" tIns="90000">
            <a:noAutofit/>
          </a:bodyPr>
          <a:lstStyle/>
          <a:p>
            <a:pPr indent="0" lvl="0" marL="0" marR="0" rtl="0" algn="l">
              <a:lnSpc>
                <a:spcPct val="150000"/>
              </a:lnSpc>
              <a:spcBef>
                <a:spcPts val="0"/>
              </a:spcBef>
              <a:spcAft>
                <a:spcPts val="0"/>
              </a:spcAft>
              <a:buNone/>
            </a:pPr>
            <a:r>
              <a:rPr lang="pt-PT" sz="1600">
                <a:solidFill>
                  <a:schemeClr val="lt1"/>
                </a:solidFill>
                <a:latin typeface="Roboto"/>
                <a:ea typeface="Roboto"/>
                <a:cs typeface="Roboto"/>
                <a:sym typeface="Roboto"/>
              </a:rPr>
              <a:t>Whenever an interrupt is triggered, the controller stores the address of the current program counter (so it can go back to where it was when it finishes handling the interrupt) and goes to the address of the function who handles the interrupt (the interrupt service routine, ISR). After that, it returns to the program.</a:t>
            </a:r>
            <a:endParaRPr sz="1600">
              <a:solidFill>
                <a:schemeClr val="lt1"/>
              </a:solidFill>
              <a:latin typeface="Roboto"/>
              <a:ea typeface="Roboto"/>
              <a:cs typeface="Roboto"/>
              <a:sym typeface="Roboto"/>
            </a:endParaRPr>
          </a:p>
          <a:p>
            <a:pPr indent="0" lvl="0" marL="0" marR="0" rtl="0" algn="l">
              <a:lnSpc>
                <a:spcPct val="150000"/>
              </a:lnSpc>
              <a:spcBef>
                <a:spcPts val="0"/>
              </a:spcBef>
              <a:spcAft>
                <a:spcPts val="0"/>
              </a:spcAft>
              <a:buNone/>
            </a:pPr>
            <a:r>
              <a:t/>
            </a:r>
            <a:endParaRPr sz="1600">
              <a:solidFill>
                <a:schemeClr val="lt1"/>
              </a:solidFill>
              <a:latin typeface="Roboto"/>
              <a:ea typeface="Roboto"/>
              <a:cs typeface="Roboto"/>
              <a:sym typeface="Roboto"/>
            </a:endParaRPr>
          </a:p>
        </p:txBody>
      </p:sp>
      <p:pic>
        <p:nvPicPr>
          <p:cNvPr id="249" name="Google Shape;249;p32"/>
          <p:cNvPicPr preferRelativeResize="0"/>
          <p:nvPr/>
        </p:nvPicPr>
        <p:blipFill>
          <a:blip r:embed="rId4">
            <a:alphaModFix/>
          </a:blip>
          <a:stretch>
            <a:fillRect/>
          </a:stretch>
        </p:blipFill>
        <p:spPr>
          <a:xfrm>
            <a:off x="460950" y="2802750"/>
            <a:ext cx="3840066" cy="1958000"/>
          </a:xfrm>
          <a:prstGeom prst="rect">
            <a:avLst/>
          </a:prstGeom>
          <a:noFill/>
          <a:ln>
            <a:noFill/>
          </a:ln>
        </p:spPr>
      </p:pic>
      <p:sp>
        <p:nvSpPr>
          <p:cNvPr id="250" name="Google Shape;250;p32"/>
          <p:cNvSpPr txBox="1"/>
          <p:nvPr/>
        </p:nvSpPr>
        <p:spPr>
          <a:xfrm>
            <a:off x="4767375" y="2802750"/>
            <a:ext cx="3723600" cy="1046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pt-PT">
                <a:solidFill>
                  <a:schemeClr val="lt1"/>
                </a:solidFill>
                <a:latin typeface="Roboto"/>
                <a:ea typeface="Roboto"/>
                <a:cs typeface="Roboto"/>
                <a:sym typeface="Roboto"/>
              </a:rPr>
              <a:t>Know more about interrupts here:</a:t>
            </a:r>
            <a:endParaRPr>
              <a:solidFill>
                <a:schemeClr val="lt1"/>
              </a:solidFill>
              <a:latin typeface="Roboto"/>
              <a:ea typeface="Roboto"/>
              <a:cs typeface="Roboto"/>
              <a:sym typeface="Roboto"/>
            </a:endParaRPr>
          </a:p>
          <a:p>
            <a:pPr indent="0" lvl="0" marL="0" rtl="0" algn="just">
              <a:spcBef>
                <a:spcPts val="0"/>
              </a:spcBef>
              <a:spcAft>
                <a:spcPts val="0"/>
              </a:spcAft>
              <a:buNone/>
            </a:pPr>
            <a:br>
              <a:rPr lang="pt-PT">
                <a:solidFill>
                  <a:schemeClr val="lt1"/>
                </a:solidFill>
                <a:latin typeface="Roboto"/>
                <a:ea typeface="Roboto"/>
                <a:cs typeface="Roboto"/>
                <a:sym typeface="Roboto"/>
              </a:rPr>
            </a:br>
            <a:r>
              <a:rPr lang="pt-PT" u="sng">
                <a:solidFill>
                  <a:schemeClr val="hlink"/>
                </a:solidFill>
                <a:latin typeface="Roboto"/>
                <a:ea typeface="Roboto"/>
                <a:cs typeface="Roboto"/>
                <a:sym typeface="Roboto"/>
                <a:hlinkClick r:id="rId5"/>
              </a:rPr>
              <a:t>https://github.com/ieeeupsb/workshop_ESP8266/blob/master/content/interrupts.md</a:t>
            </a:r>
            <a:endParaRPr>
              <a:solidFill>
                <a:schemeClr val="lt1"/>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3"/>
          <p:cNvSpPr txBox="1"/>
          <p:nvPr>
            <p:ph type="ctrTitle"/>
          </p:nvPr>
        </p:nvSpPr>
        <p:spPr>
          <a:xfrm>
            <a:off x="460950" y="213097"/>
            <a:ext cx="8222100" cy="8388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pt-PT" sz="3400"/>
              <a:t>WatchDog Timers</a:t>
            </a:r>
            <a:endParaRPr sz="2700"/>
          </a:p>
        </p:txBody>
      </p:sp>
      <p:pic>
        <p:nvPicPr>
          <p:cNvPr id="256" name="Google Shape;256;p33"/>
          <p:cNvPicPr preferRelativeResize="0"/>
          <p:nvPr/>
        </p:nvPicPr>
        <p:blipFill rotWithShape="1">
          <a:blip r:embed="rId3">
            <a:alphaModFix/>
          </a:blip>
          <a:srcRect b="0" l="0" r="0" t="0"/>
          <a:stretch/>
        </p:blipFill>
        <p:spPr>
          <a:xfrm>
            <a:off x="6635225" y="4116099"/>
            <a:ext cx="2047826" cy="644650"/>
          </a:xfrm>
          <a:prstGeom prst="rect">
            <a:avLst/>
          </a:prstGeom>
          <a:noFill/>
          <a:ln>
            <a:noFill/>
          </a:ln>
        </p:spPr>
      </p:pic>
      <p:sp>
        <p:nvSpPr>
          <p:cNvPr id="257" name="Google Shape;257;p33"/>
          <p:cNvSpPr txBox="1"/>
          <p:nvPr/>
        </p:nvSpPr>
        <p:spPr>
          <a:xfrm>
            <a:off x="460950" y="1051900"/>
            <a:ext cx="8222100" cy="1828800"/>
          </a:xfrm>
          <a:prstGeom prst="rect">
            <a:avLst/>
          </a:prstGeom>
          <a:noFill/>
          <a:ln>
            <a:noFill/>
          </a:ln>
        </p:spPr>
        <p:txBody>
          <a:bodyPr anchorCtr="0" anchor="t" bIns="90000" lIns="90000" spcFirstLastPara="1" rIns="90000" wrap="square" tIns="90000">
            <a:noAutofit/>
          </a:bodyPr>
          <a:lstStyle/>
          <a:p>
            <a:pPr indent="0" lvl="0" marL="0" marR="0" rtl="0" algn="l">
              <a:lnSpc>
                <a:spcPct val="150000"/>
              </a:lnSpc>
              <a:spcBef>
                <a:spcPts val="0"/>
              </a:spcBef>
              <a:spcAft>
                <a:spcPts val="0"/>
              </a:spcAft>
              <a:buNone/>
            </a:pPr>
            <a:r>
              <a:rPr lang="pt-PT" sz="1600">
                <a:solidFill>
                  <a:schemeClr val="lt1"/>
                </a:solidFill>
                <a:latin typeface="Roboto"/>
                <a:ea typeface="Roboto"/>
                <a:cs typeface="Roboto"/>
                <a:sym typeface="Roboto"/>
              </a:rPr>
              <a:t>The primary application of a watchdog timer is as a system monitor to detect and reset an "out of control" microprocessor. When program execution goes awry, it will not properly execute the code that restarts the watchdog. In such a case, the watchdog timer will time out and cause a microcontroller reset.</a:t>
            </a:r>
            <a:endParaRPr sz="1600">
              <a:solidFill>
                <a:schemeClr val="lt1"/>
              </a:solidFill>
              <a:latin typeface="Roboto"/>
              <a:ea typeface="Roboto"/>
              <a:cs typeface="Roboto"/>
              <a:sym typeface="Roboto"/>
            </a:endParaRPr>
          </a:p>
          <a:p>
            <a:pPr indent="0" lvl="0" marL="0" marR="0" rtl="0" algn="l">
              <a:lnSpc>
                <a:spcPct val="150000"/>
              </a:lnSpc>
              <a:spcBef>
                <a:spcPts val="0"/>
              </a:spcBef>
              <a:spcAft>
                <a:spcPts val="0"/>
              </a:spcAft>
              <a:buNone/>
            </a:pPr>
            <a:r>
              <a:t/>
            </a:r>
            <a:endParaRPr sz="1600">
              <a:solidFill>
                <a:schemeClr val="lt1"/>
              </a:solidFill>
              <a:latin typeface="Roboto"/>
              <a:ea typeface="Roboto"/>
              <a:cs typeface="Roboto"/>
              <a:sym typeface="Roboto"/>
            </a:endParaRPr>
          </a:p>
        </p:txBody>
      </p:sp>
      <p:sp>
        <p:nvSpPr>
          <p:cNvPr id="258" name="Google Shape;258;p33"/>
          <p:cNvSpPr txBox="1"/>
          <p:nvPr/>
        </p:nvSpPr>
        <p:spPr>
          <a:xfrm>
            <a:off x="460950" y="2782150"/>
            <a:ext cx="7271100" cy="615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pt-PT">
                <a:solidFill>
                  <a:schemeClr val="lt1"/>
                </a:solidFill>
                <a:latin typeface="Roboto"/>
                <a:ea typeface="Roboto"/>
                <a:cs typeface="Roboto"/>
                <a:sym typeface="Roboto"/>
              </a:rPr>
              <a:t>M</a:t>
            </a:r>
            <a:r>
              <a:rPr lang="pt-PT">
                <a:solidFill>
                  <a:schemeClr val="lt1"/>
                </a:solidFill>
                <a:latin typeface="Roboto"/>
                <a:ea typeface="Roboto"/>
                <a:cs typeface="Roboto"/>
                <a:sym typeface="Roboto"/>
              </a:rPr>
              <a:t>ore about Watchdog Timers here:</a:t>
            </a:r>
            <a:br>
              <a:rPr lang="pt-PT">
                <a:solidFill>
                  <a:schemeClr val="lt1"/>
                </a:solidFill>
                <a:latin typeface="Roboto"/>
                <a:ea typeface="Roboto"/>
                <a:cs typeface="Roboto"/>
                <a:sym typeface="Roboto"/>
              </a:rPr>
            </a:br>
            <a:r>
              <a:rPr lang="pt-PT" u="sng">
                <a:solidFill>
                  <a:schemeClr val="hlink"/>
                </a:solidFill>
                <a:latin typeface="Roboto"/>
                <a:ea typeface="Roboto"/>
                <a:cs typeface="Roboto"/>
                <a:sym typeface="Roboto"/>
                <a:hlinkClick r:id="rId4"/>
              </a:rPr>
              <a:t>https://github.com/ieeeupsb/workshop_arduino/blob/2023/content/watchMePlease.md</a:t>
            </a:r>
            <a:endParaRPr>
              <a:solidFill>
                <a:schemeClr val="lt1"/>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4"/>
          <p:cNvSpPr txBox="1"/>
          <p:nvPr>
            <p:ph type="ctrTitle"/>
          </p:nvPr>
        </p:nvSpPr>
        <p:spPr>
          <a:xfrm>
            <a:off x="460950" y="213097"/>
            <a:ext cx="8222100" cy="8388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pt-PT" sz="3400"/>
              <a:t>Low Consumption</a:t>
            </a:r>
            <a:endParaRPr sz="2700"/>
          </a:p>
        </p:txBody>
      </p:sp>
      <p:pic>
        <p:nvPicPr>
          <p:cNvPr id="264" name="Google Shape;264;p34"/>
          <p:cNvPicPr preferRelativeResize="0"/>
          <p:nvPr/>
        </p:nvPicPr>
        <p:blipFill rotWithShape="1">
          <a:blip r:embed="rId3">
            <a:alphaModFix/>
          </a:blip>
          <a:srcRect b="0" l="0" r="0" t="0"/>
          <a:stretch/>
        </p:blipFill>
        <p:spPr>
          <a:xfrm>
            <a:off x="6635225" y="4116099"/>
            <a:ext cx="2047826" cy="644650"/>
          </a:xfrm>
          <a:prstGeom prst="rect">
            <a:avLst/>
          </a:prstGeom>
          <a:noFill/>
          <a:ln>
            <a:noFill/>
          </a:ln>
        </p:spPr>
      </p:pic>
      <p:sp>
        <p:nvSpPr>
          <p:cNvPr id="265" name="Google Shape;265;p34"/>
          <p:cNvSpPr txBox="1"/>
          <p:nvPr/>
        </p:nvSpPr>
        <p:spPr>
          <a:xfrm>
            <a:off x="460950" y="1051900"/>
            <a:ext cx="8222100" cy="1828800"/>
          </a:xfrm>
          <a:prstGeom prst="rect">
            <a:avLst/>
          </a:prstGeom>
          <a:noFill/>
          <a:ln>
            <a:noFill/>
          </a:ln>
        </p:spPr>
        <p:txBody>
          <a:bodyPr anchorCtr="0" anchor="t" bIns="90000" lIns="90000" spcFirstLastPara="1" rIns="90000" wrap="square" tIns="90000">
            <a:noAutofit/>
          </a:bodyPr>
          <a:lstStyle/>
          <a:p>
            <a:pPr indent="0" lvl="0" marL="0" marR="0" rtl="0" algn="just">
              <a:lnSpc>
                <a:spcPct val="150000"/>
              </a:lnSpc>
              <a:spcBef>
                <a:spcPts val="0"/>
              </a:spcBef>
              <a:spcAft>
                <a:spcPts val="0"/>
              </a:spcAft>
              <a:buNone/>
            </a:pPr>
            <a:r>
              <a:rPr lang="pt-PT" sz="1500">
                <a:solidFill>
                  <a:schemeClr val="lt1"/>
                </a:solidFill>
                <a:latin typeface="Roboto"/>
                <a:ea typeface="Roboto"/>
                <a:cs typeface="Roboto"/>
                <a:sym typeface="Roboto"/>
              </a:rPr>
              <a:t>Microcontrollers by definition use all of their capabilities to run. It happens that </a:t>
            </a:r>
            <a:r>
              <a:rPr lang="pt-PT" sz="1500">
                <a:solidFill>
                  <a:schemeClr val="lt1"/>
                </a:solidFill>
                <a:latin typeface="Roboto"/>
                <a:ea typeface="Roboto"/>
                <a:cs typeface="Roboto"/>
                <a:sym typeface="Roboto"/>
              </a:rPr>
              <a:t>always</a:t>
            </a:r>
            <a:r>
              <a:rPr lang="pt-PT" sz="1500">
                <a:solidFill>
                  <a:schemeClr val="lt1"/>
                </a:solidFill>
                <a:latin typeface="Roboto"/>
                <a:ea typeface="Roboto"/>
                <a:cs typeface="Roboto"/>
                <a:sym typeface="Roboto"/>
              </a:rPr>
              <a:t> running at full power requires a loooot of energy that we don’t have. So the solution is to get the microcontroller in Low Power consumption. There are several modes, and they are usually dependent on the microcontroller you are using, but let's see an example for the ATMEGA328P, the Arduino Uno chip:</a:t>
            </a:r>
            <a:endParaRPr sz="1500">
              <a:solidFill>
                <a:schemeClr val="lt1"/>
              </a:solidFill>
              <a:latin typeface="Roboto"/>
              <a:ea typeface="Roboto"/>
              <a:cs typeface="Roboto"/>
              <a:sym typeface="Roboto"/>
            </a:endParaRPr>
          </a:p>
          <a:p>
            <a:pPr indent="0" lvl="0" marL="0" marR="0" rtl="0" algn="l">
              <a:lnSpc>
                <a:spcPct val="150000"/>
              </a:lnSpc>
              <a:spcBef>
                <a:spcPts val="0"/>
              </a:spcBef>
              <a:spcAft>
                <a:spcPts val="0"/>
              </a:spcAft>
              <a:buNone/>
            </a:pPr>
            <a:r>
              <a:t/>
            </a:r>
            <a:endParaRPr sz="1300">
              <a:solidFill>
                <a:schemeClr val="lt1"/>
              </a:solidFill>
              <a:latin typeface="Roboto"/>
              <a:ea typeface="Roboto"/>
              <a:cs typeface="Roboto"/>
              <a:sym typeface="Roboto"/>
            </a:endParaRPr>
          </a:p>
        </p:txBody>
      </p:sp>
      <p:pic>
        <p:nvPicPr>
          <p:cNvPr id="266" name="Google Shape;266;p34"/>
          <p:cNvPicPr preferRelativeResize="0"/>
          <p:nvPr/>
        </p:nvPicPr>
        <p:blipFill>
          <a:blip r:embed="rId4">
            <a:alphaModFix/>
          </a:blip>
          <a:stretch>
            <a:fillRect/>
          </a:stretch>
        </p:blipFill>
        <p:spPr>
          <a:xfrm>
            <a:off x="460950" y="2924725"/>
            <a:ext cx="4496876" cy="19580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5"/>
          <p:cNvSpPr txBox="1"/>
          <p:nvPr>
            <p:ph type="ctrTitle"/>
          </p:nvPr>
        </p:nvSpPr>
        <p:spPr>
          <a:xfrm>
            <a:off x="460950" y="213097"/>
            <a:ext cx="8222100" cy="8388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pt-PT" sz="3400"/>
              <a:t>Standalone? What does that mean?</a:t>
            </a:r>
            <a:endParaRPr sz="2700"/>
          </a:p>
        </p:txBody>
      </p:sp>
      <p:pic>
        <p:nvPicPr>
          <p:cNvPr id="272" name="Google Shape;272;p35"/>
          <p:cNvPicPr preferRelativeResize="0"/>
          <p:nvPr/>
        </p:nvPicPr>
        <p:blipFill rotWithShape="1">
          <a:blip r:embed="rId3">
            <a:alphaModFix/>
          </a:blip>
          <a:srcRect b="0" l="0" r="0" t="0"/>
          <a:stretch/>
        </p:blipFill>
        <p:spPr>
          <a:xfrm>
            <a:off x="6635225" y="4116099"/>
            <a:ext cx="2047826" cy="644650"/>
          </a:xfrm>
          <a:prstGeom prst="rect">
            <a:avLst/>
          </a:prstGeom>
          <a:noFill/>
          <a:ln>
            <a:noFill/>
          </a:ln>
        </p:spPr>
      </p:pic>
      <p:sp>
        <p:nvSpPr>
          <p:cNvPr id="273" name="Google Shape;273;p35"/>
          <p:cNvSpPr txBox="1"/>
          <p:nvPr/>
        </p:nvSpPr>
        <p:spPr>
          <a:xfrm>
            <a:off x="460950" y="1051900"/>
            <a:ext cx="8222100" cy="1828800"/>
          </a:xfrm>
          <a:prstGeom prst="rect">
            <a:avLst/>
          </a:prstGeom>
          <a:noFill/>
          <a:ln>
            <a:noFill/>
          </a:ln>
        </p:spPr>
        <p:txBody>
          <a:bodyPr anchorCtr="0" anchor="t" bIns="90000" lIns="90000" spcFirstLastPara="1" rIns="90000" wrap="square" tIns="90000">
            <a:noAutofit/>
          </a:bodyPr>
          <a:lstStyle/>
          <a:p>
            <a:pPr indent="0" lvl="0" marL="0" marR="0" rtl="0" algn="just">
              <a:lnSpc>
                <a:spcPct val="150000"/>
              </a:lnSpc>
              <a:spcBef>
                <a:spcPts val="0"/>
              </a:spcBef>
              <a:spcAft>
                <a:spcPts val="0"/>
              </a:spcAft>
              <a:buNone/>
            </a:pPr>
            <a:r>
              <a:rPr lang="pt-PT" sz="1500">
                <a:solidFill>
                  <a:schemeClr val="lt1"/>
                </a:solidFill>
                <a:latin typeface="Roboto"/>
                <a:ea typeface="Roboto"/>
                <a:cs typeface="Roboto"/>
                <a:sym typeface="Roboto"/>
              </a:rPr>
              <a:t>You are usually </a:t>
            </a:r>
            <a:r>
              <a:rPr lang="pt-PT" sz="1500">
                <a:solidFill>
                  <a:schemeClr val="lt1"/>
                </a:solidFill>
                <a:latin typeface="Roboto"/>
                <a:ea typeface="Roboto"/>
                <a:cs typeface="Roboto"/>
                <a:sym typeface="Roboto"/>
              </a:rPr>
              <a:t>accustomed</a:t>
            </a:r>
            <a:r>
              <a:rPr lang="pt-PT" sz="1500">
                <a:solidFill>
                  <a:schemeClr val="lt1"/>
                </a:solidFill>
                <a:latin typeface="Roboto"/>
                <a:ea typeface="Roboto"/>
                <a:cs typeface="Roboto"/>
                <a:sym typeface="Roboto"/>
              </a:rPr>
              <a:t> to see boards with a lot of pins, but it can also be just the chip. This involves another topic: register programming. If you want to take the most out of the consumption and timing capabilities of your microcontroller, this is what you do!</a:t>
            </a:r>
            <a:endParaRPr sz="1500">
              <a:solidFill>
                <a:schemeClr val="lt1"/>
              </a:solidFill>
              <a:latin typeface="Roboto"/>
              <a:ea typeface="Roboto"/>
              <a:cs typeface="Roboto"/>
              <a:sym typeface="Roboto"/>
            </a:endParaRPr>
          </a:p>
          <a:p>
            <a:pPr indent="0" lvl="0" marL="0" marR="0" rtl="0" algn="l">
              <a:lnSpc>
                <a:spcPct val="150000"/>
              </a:lnSpc>
              <a:spcBef>
                <a:spcPts val="0"/>
              </a:spcBef>
              <a:spcAft>
                <a:spcPts val="0"/>
              </a:spcAft>
              <a:buNone/>
            </a:pPr>
            <a:r>
              <a:t/>
            </a:r>
            <a:endParaRPr sz="1300">
              <a:solidFill>
                <a:schemeClr val="lt1"/>
              </a:solidFill>
              <a:latin typeface="Roboto"/>
              <a:ea typeface="Roboto"/>
              <a:cs typeface="Roboto"/>
              <a:sym typeface="Roboto"/>
            </a:endParaRPr>
          </a:p>
        </p:txBody>
      </p:sp>
      <p:pic>
        <p:nvPicPr>
          <p:cNvPr id="274" name="Google Shape;274;p35"/>
          <p:cNvPicPr preferRelativeResize="0"/>
          <p:nvPr/>
        </p:nvPicPr>
        <p:blipFill>
          <a:blip r:embed="rId4">
            <a:alphaModFix/>
          </a:blip>
          <a:stretch>
            <a:fillRect/>
          </a:stretch>
        </p:blipFill>
        <p:spPr>
          <a:xfrm>
            <a:off x="460950" y="2491150"/>
            <a:ext cx="3201754" cy="2269600"/>
          </a:xfrm>
          <a:prstGeom prst="rect">
            <a:avLst/>
          </a:prstGeom>
          <a:noFill/>
          <a:ln>
            <a:noFill/>
          </a:ln>
        </p:spPr>
      </p:pic>
      <p:pic>
        <p:nvPicPr>
          <p:cNvPr id="275" name="Google Shape;275;p35"/>
          <p:cNvPicPr preferRelativeResize="0"/>
          <p:nvPr/>
        </p:nvPicPr>
        <p:blipFill>
          <a:blip r:embed="rId5">
            <a:alphaModFix/>
          </a:blip>
          <a:stretch>
            <a:fillRect/>
          </a:stretch>
        </p:blipFill>
        <p:spPr>
          <a:xfrm>
            <a:off x="3818416" y="2491150"/>
            <a:ext cx="2661100" cy="1958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6"/>
          <p:cNvSpPr txBox="1"/>
          <p:nvPr>
            <p:ph type="ctrTitle"/>
          </p:nvPr>
        </p:nvSpPr>
        <p:spPr>
          <a:xfrm>
            <a:off x="460950" y="213097"/>
            <a:ext cx="8222100" cy="8388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pt-PT" sz="3400"/>
              <a:t>Complex Projects? - State Machines</a:t>
            </a:r>
            <a:endParaRPr sz="2700"/>
          </a:p>
        </p:txBody>
      </p:sp>
      <p:pic>
        <p:nvPicPr>
          <p:cNvPr id="281" name="Google Shape;281;p36"/>
          <p:cNvPicPr preferRelativeResize="0"/>
          <p:nvPr/>
        </p:nvPicPr>
        <p:blipFill rotWithShape="1">
          <a:blip r:embed="rId3">
            <a:alphaModFix/>
          </a:blip>
          <a:srcRect b="0" l="0" r="0" t="0"/>
          <a:stretch/>
        </p:blipFill>
        <p:spPr>
          <a:xfrm>
            <a:off x="6635225" y="4116099"/>
            <a:ext cx="2047826" cy="644650"/>
          </a:xfrm>
          <a:prstGeom prst="rect">
            <a:avLst/>
          </a:prstGeom>
          <a:noFill/>
          <a:ln>
            <a:noFill/>
          </a:ln>
        </p:spPr>
      </p:pic>
      <p:pic>
        <p:nvPicPr>
          <p:cNvPr id="282" name="Google Shape;282;p36"/>
          <p:cNvPicPr preferRelativeResize="0"/>
          <p:nvPr/>
        </p:nvPicPr>
        <p:blipFill>
          <a:blip r:embed="rId4">
            <a:alphaModFix/>
          </a:blip>
          <a:stretch>
            <a:fillRect/>
          </a:stretch>
        </p:blipFill>
        <p:spPr>
          <a:xfrm>
            <a:off x="2955025" y="1177400"/>
            <a:ext cx="3233950" cy="2938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7"/>
          <p:cNvSpPr txBox="1"/>
          <p:nvPr>
            <p:ph type="ctrTitle"/>
          </p:nvPr>
        </p:nvSpPr>
        <p:spPr>
          <a:xfrm>
            <a:off x="460950" y="213097"/>
            <a:ext cx="8222100" cy="8388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pt-PT" sz="3400"/>
              <a:t>Shortcuts:</a:t>
            </a:r>
            <a:endParaRPr sz="2700"/>
          </a:p>
        </p:txBody>
      </p:sp>
      <p:pic>
        <p:nvPicPr>
          <p:cNvPr id="288" name="Google Shape;288;p37"/>
          <p:cNvPicPr preferRelativeResize="0"/>
          <p:nvPr/>
        </p:nvPicPr>
        <p:blipFill rotWithShape="1">
          <a:blip r:embed="rId3">
            <a:alphaModFix/>
          </a:blip>
          <a:srcRect b="0" l="0" r="0" t="0"/>
          <a:stretch/>
        </p:blipFill>
        <p:spPr>
          <a:xfrm>
            <a:off x="6635225" y="4116099"/>
            <a:ext cx="2047826" cy="644650"/>
          </a:xfrm>
          <a:prstGeom prst="rect">
            <a:avLst/>
          </a:prstGeom>
          <a:noFill/>
          <a:ln>
            <a:noFill/>
          </a:ln>
        </p:spPr>
      </p:pic>
      <p:sp>
        <p:nvSpPr>
          <p:cNvPr id="289" name="Google Shape;289;p37"/>
          <p:cNvSpPr txBox="1"/>
          <p:nvPr/>
        </p:nvSpPr>
        <p:spPr>
          <a:xfrm>
            <a:off x="460950" y="1162823"/>
            <a:ext cx="8222100" cy="3777600"/>
          </a:xfrm>
          <a:prstGeom prst="rect">
            <a:avLst/>
          </a:prstGeom>
          <a:noFill/>
          <a:ln>
            <a:noFill/>
          </a:ln>
        </p:spPr>
        <p:txBody>
          <a:bodyPr anchorCtr="0" anchor="t" bIns="90000" lIns="90000" spcFirstLastPara="1" rIns="90000" wrap="square" tIns="90000">
            <a:noAutofit/>
          </a:bodyPr>
          <a:lstStyle/>
          <a:p>
            <a:pPr indent="0" lvl="0" marL="0" marR="0" rtl="0" algn="l">
              <a:lnSpc>
                <a:spcPct val="150000"/>
              </a:lnSpc>
              <a:spcBef>
                <a:spcPts val="0"/>
              </a:spcBef>
              <a:spcAft>
                <a:spcPts val="0"/>
              </a:spcAft>
              <a:buNone/>
            </a:pPr>
            <a:r>
              <a:rPr lang="pt-PT" sz="1800">
                <a:solidFill>
                  <a:schemeClr val="lt1"/>
                </a:solidFill>
                <a:latin typeface="Roboto"/>
                <a:ea typeface="Roboto"/>
                <a:cs typeface="Roboto"/>
                <a:sym typeface="Roboto"/>
              </a:rPr>
              <a:t>PlatformIO:</a:t>
            </a:r>
            <a:endParaRPr sz="1800">
              <a:solidFill>
                <a:schemeClr val="lt1"/>
              </a:solidFill>
              <a:latin typeface="Roboto"/>
              <a:ea typeface="Roboto"/>
              <a:cs typeface="Roboto"/>
              <a:sym typeface="Roboto"/>
            </a:endParaRPr>
          </a:p>
          <a:p>
            <a:pPr indent="-330200" lvl="0" marL="457200" marR="0" rtl="0" algn="l">
              <a:lnSpc>
                <a:spcPct val="150000"/>
              </a:lnSpc>
              <a:spcBef>
                <a:spcPts val="0"/>
              </a:spcBef>
              <a:spcAft>
                <a:spcPts val="0"/>
              </a:spcAft>
              <a:buClr>
                <a:schemeClr val="lt1"/>
              </a:buClr>
              <a:buSzPts val="1600"/>
              <a:buFont typeface="Roboto"/>
              <a:buChar char="●"/>
            </a:pPr>
            <a:r>
              <a:rPr b="1" lang="pt-PT" sz="1600">
                <a:solidFill>
                  <a:schemeClr val="lt1"/>
                </a:solidFill>
                <a:latin typeface="Roboto"/>
                <a:ea typeface="Roboto"/>
                <a:cs typeface="Roboto"/>
                <a:sym typeface="Roboto"/>
              </a:rPr>
              <a:t>CTRL + ALT + M</a:t>
            </a:r>
            <a:r>
              <a:rPr lang="pt-PT" sz="1600">
                <a:solidFill>
                  <a:schemeClr val="lt1"/>
                </a:solidFill>
                <a:latin typeface="Roboto"/>
                <a:ea typeface="Roboto"/>
                <a:cs typeface="Roboto"/>
                <a:sym typeface="Roboto"/>
              </a:rPr>
              <a:t> - Open Serial Monitor</a:t>
            </a:r>
            <a:endParaRPr sz="1600">
              <a:solidFill>
                <a:schemeClr val="lt1"/>
              </a:solidFill>
              <a:latin typeface="Roboto"/>
              <a:ea typeface="Roboto"/>
              <a:cs typeface="Roboto"/>
              <a:sym typeface="Roboto"/>
            </a:endParaRPr>
          </a:p>
          <a:p>
            <a:pPr indent="-330200" lvl="0" marL="457200" marR="0" rtl="0" algn="l">
              <a:lnSpc>
                <a:spcPct val="150000"/>
              </a:lnSpc>
              <a:spcBef>
                <a:spcPts val="0"/>
              </a:spcBef>
              <a:spcAft>
                <a:spcPts val="0"/>
              </a:spcAft>
              <a:buClr>
                <a:schemeClr val="lt1"/>
              </a:buClr>
              <a:buSzPts val="1600"/>
              <a:buFont typeface="Roboto"/>
              <a:buChar char="●"/>
            </a:pPr>
            <a:r>
              <a:rPr b="1" lang="pt-PT" sz="1600">
                <a:solidFill>
                  <a:schemeClr val="lt1"/>
                </a:solidFill>
                <a:latin typeface="Roboto"/>
                <a:ea typeface="Roboto"/>
                <a:cs typeface="Roboto"/>
                <a:sym typeface="Roboto"/>
              </a:rPr>
              <a:t>CTRL + ALT + B</a:t>
            </a:r>
            <a:r>
              <a:rPr lang="pt-PT" sz="1600">
                <a:solidFill>
                  <a:schemeClr val="lt1"/>
                </a:solidFill>
                <a:latin typeface="Roboto"/>
                <a:ea typeface="Roboto"/>
                <a:cs typeface="Roboto"/>
                <a:sym typeface="Roboto"/>
              </a:rPr>
              <a:t> - Build the Code</a:t>
            </a:r>
            <a:endParaRPr sz="1600">
              <a:solidFill>
                <a:schemeClr val="lt1"/>
              </a:solidFill>
              <a:latin typeface="Roboto"/>
              <a:ea typeface="Roboto"/>
              <a:cs typeface="Roboto"/>
              <a:sym typeface="Roboto"/>
            </a:endParaRPr>
          </a:p>
          <a:p>
            <a:pPr indent="-330200" lvl="0" marL="457200" rtl="0" algn="l">
              <a:lnSpc>
                <a:spcPct val="150000"/>
              </a:lnSpc>
              <a:spcBef>
                <a:spcPts val="0"/>
              </a:spcBef>
              <a:spcAft>
                <a:spcPts val="0"/>
              </a:spcAft>
              <a:buClr>
                <a:schemeClr val="lt1"/>
              </a:buClr>
              <a:buSzPts val="1600"/>
              <a:buFont typeface="Roboto"/>
              <a:buChar char="●"/>
            </a:pPr>
            <a:r>
              <a:rPr b="1" lang="pt-PT" sz="1600">
                <a:solidFill>
                  <a:schemeClr val="lt1"/>
                </a:solidFill>
                <a:latin typeface="Roboto"/>
                <a:ea typeface="Roboto"/>
                <a:cs typeface="Roboto"/>
                <a:sym typeface="Roboto"/>
              </a:rPr>
              <a:t>CTRL + ALT + U</a:t>
            </a:r>
            <a:r>
              <a:rPr lang="pt-PT" sz="1600">
                <a:solidFill>
                  <a:schemeClr val="lt1"/>
                </a:solidFill>
                <a:latin typeface="Roboto"/>
                <a:ea typeface="Roboto"/>
                <a:cs typeface="Roboto"/>
                <a:sym typeface="Roboto"/>
              </a:rPr>
              <a:t> - Run the Code</a:t>
            </a:r>
            <a:endParaRPr sz="1600">
              <a:solidFill>
                <a:schemeClr val="lt1"/>
              </a:solidFill>
              <a:latin typeface="Roboto"/>
              <a:ea typeface="Roboto"/>
              <a:cs typeface="Roboto"/>
              <a:sym typeface="Roboto"/>
            </a:endParaRPr>
          </a:p>
          <a:p>
            <a:pPr indent="0" lvl="0" marL="0" rtl="0" algn="l">
              <a:lnSpc>
                <a:spcPct val="150000"/>
              </a:lnSpc>
              <a:spcBef>
                <a:spcPts val="0"/>
              </a:spcBef>
              <a:spcAft>
                <a:spcPts val="0"/>
              </a:spcAft>
              <a:buNone/>
            </a:pPr>
            <a:r>
              <a:rPr lang="pt-PT" sz="1800">
                <a:solidFill>
                  <a:schemeClr val="lt1"/>
                </a:solidFill>
                <a:latin typeface="Roboto"/>
                <a:ea typeface="Roboto"/>
                <a:cs typeface="Roboto"/>
                <a:sym typeface="Roboto"/>
              </a:rPr>
              <a:t>VSCode:</a:t>
            </a:r>
            <a:endParaRPr sz="1800">
              <a:solidFill>
                <a:schemeClr val="lt1"/>
              </a:solidFill>
              <a:latin typeface="Roboto"/>
              <a:ea typeface="Roboto"/>
              <a:cs typeface="Roboto"/>
              <a:sym typeface="Roboto"/>
            </a:endParaRPr>
          </a:p>
          <a:p>
            <a:pPr indent="-330200" lvl="0" marL="457200" rtl="0" algn="l">
              <a:lnSpc>
                <a:spcPct val="150000"/>
              </a:lnSpc>
              <a:spcBef>
                <a:spcPts val="0"/>
              </a:spcBef>
              <a:spcAft>
                <a:spcPts val="0"/>
              </a:spcAft>
              <a:buClr>
                <a:schemeClr val="lt1"/>
              </a:buClr>
              <a:buSzPts val="1600"/>
              <a:buFont typeface="Roboto"/>
              <a:buChar char="●"/>
            </a:pPr>
            <a:r>
              <a:rPr b="1" lang="pt-PT" sz="1600">
                <a:solidFill>
                  <a:schemeClr val="lt1"/>
                </a:solidFill>
                <a:latin typeface="Roboto"/>
                <a:ea typeface="Roboto"/>
                <a:cs typeface="Roboto"/>
                <a:sym typeface="Roboto"/>
              </a:rPr>
              <a:t>CTRL + K + C</a:t>
            </a:r>
            <a:r>
              <a:rPr lang="pt-PT" sz="1600">
                <a:solidFill>
                  <a:schemeClr val="lt1"/>
                </a:solidFill>
                <a:latin typeface="Roboto"/>
                <a:ea typeface="Roboto"/>
                <a:cs typeface="Roboto"/>
                <a:sym typeface="Roboto"/>
              </a:rPr>
              <a:t> - Comment Line</a:t>
            </a:r>
            <a:endParaRPr sz="1600">
              <a:solidFill>
                <a:schemeClr val="lt1"/>
              </a:solidFill>
              <a:latin typeface="Roboto"/>
              <a:ea typeface="Roboto"/>
              <a:cs typeface="Roboto"/>
              <a:sym typeface="Roboto"/>
            </a:endParaRPr>
          </a:p>
          <a:p>
            <a:pPr indent="-330200" lvl="0" marL="457200" rtl="0" algn="l">
              <a:lnSpc>
                <a:spcPct val="150000"/>
              </a:lnSpc>
              <a:spcBef>
                <a:spcPts val="0"/>
              </a:spcBef>
              <a:spcAft>
                <a:spcPts val="0"/>
              </a:spcAft>
              <a:buClr>
                <a:schemeClr val="lt1"/>
              </a:buClr>
              <a:buSzPts val="1600"/>
              <a:buFont typeface="Roboto"/>
              <a:buChar char="●"/>
            </a:pPr>
            <a:r>
              <a:rPr b="1" lang="pt-PT" sz="1600">
                <a:solidFill>
                  <a:schemeClr val="lt1"/>
                </a:solidFill>
                <a:latin typeface="Roboto"/>
                <a:ea typeface="Roboto"/>
                <a:cs typeface="Roboto"/>
                <a:sym typeface="Roboto"/>
              </a:rPr>
              <a:t>CTRL + K + U</a:t>
            </a:r>
            <a:r>
              <a:rPr lang="pt-PT" sz="1600">
                <a:solidFill>
                  <a:schemeClr val="lt1"/>
                </a:solidFill>
                <a:latin typeface="Roboto"/>
                <a:ea typeface="Roboto"/>
                <a:cs typeface="Roboto"/>
                <a:sym typeface="Roboto"/>
              </a:rPr>
              <a:t> - Uncomment Line</a:t>
            </a:r>
            <a:endParaRPr sz="1600">
              <a:solidFill>
                <a:schemeClr val="lt1"/>
              </a:solidFill>
              <a:latin typeface="Roboto"/>
              <a:ea typeface="Roboto"/>
              <a:cs typeface="Roboto"/>
              <a:sym typeface="Roboto"/>
            </a:endParaRPr>
          </a:p>
          <a:p>
            <a:pPr indent="-330200" lvl="0" marL="457200" rtl="0" algn="l">
              <a:lnSpc>
                <a:spcPct val="150000"/>
              </a:lnSpc>
              <a:spcBef>
                <a:spcPts val="0"/>
              </a:spcBef>
              <a:spcAft>
                <a:spcPts val="0"/>
              </a:spcAft>
              <a:buClr>
                <a:schemeClr val="lt1"/>
              </a:buClr>
              <a:buSzPts val="1600"/>
              <a:buFont typeface="Roboto"/>
              <a:buChar char="●"/>
            </a:pPr>
            <a:r>
              <a:rPr b="1" lang="pt-PT" sz="1600">
                <a:solidFill>
                  <a:schemeClr val="lt1"/>
                </a:solidFill>
                <a:latin typeface="Roboto"/>
                <a:ea typeface="Roboto"/>
                <a:cs typeface="Roboto"/>
                <a:sym typeface="Roboto"/>
              </a:rPr>
              <a:t>ALT + ARROW UP/DOWN </a:t>
            </a:r>
            <a:r>
              <a:rPr lang="pt-PT" sz="1600">
                <a:solidFill>
                  <a:schemeClr val="lt1"/>
                </a:solidFill>
                <a:latin typeface="Roboto"/>
                <a:ea typeface="Roboto"/>
                <a:cs typeface="Roboto"/>
                <a:sym typeface="Roboto"/>
              </a:rPr>
              <a:t>-</a:t>
            </a:r>
            <a:r>
              <a:rPr b="1" lang="pt-PT" sz="1600">
                <a:solidFill>
                  <a:schemeClr val="lt1"/>
                </a:solidFill>
                <a:latin typeface="Roboto"/>
                <a:ea typeface="Roboto"/>
                <a:cs typeface="Roboto"/>
                <a:sym typeface="Roboto"/>
              </a:rPr>
              <a:t> </a:t>
            </a:r>
            <a:r>
              <a:rPr lang="pt-PT" sz="1600">
                <a:solidFill>
                  <a:schemeClr val="lt1"/>
                </a:solidFill>
                <a:latin typeface="Roboto"/>
                <a:ea typeface="Roboto"/>
                <a:cs typeface="Roboto"/>
                <a:sym typeface="Roboto"/>
              </a:rPr>
              <a:t>Move line around</a:t>
            </a:r>
            <a:endParaRPr sz="1600">
              <a:solidFill>
                <a:schemeClr val="lt1"/>
              </a:solidFill>
              <a:latin typeface="Roboto"/>
              <a:ea typeface="Roboto"/>
              <a:cs typeface="Roboto"/>
              <a:sym typeface="Roboto"/>
            </a:endParaRPr>
          </a:p>
          <a:p>
            <a:pPr indent="-330200" lvl="0" marL="457200" rtl="0" algn="l">
              <a:lnSpc>
                <a:spcPct val="150000"/>
              </a:lnSpc>
              <a:spcBef>
                <a:spcPts val="0"/>
              </a:spcBef>
              <a:spcAft>
                <a:spcPts val="0"/>
              </a:spcAft>
              <a:buClr>
                <a:schemeClr val="lt1"/>
              </a:buClr>
              <a:buSzPts val="1600"/>
              <a:buFont typeface="Roboto"/>
              <a:buChar char="●"/>
            </a:pPr>
            <a:r>
              <a:rPr lang="pt-PT" sz="1600">
                <a:solidFill>
                  <a:schemeClr val="lt1"/>
                </a:solidFill>
                <a:latin typeface="Roboto"/>
                <a:ea typeface="Roboto"/>
                <a:cs typeface="Roboto"/>
                <a:sym typeface="Roboto"/>
              </a:rPr>
              <a:t>More that Idk or remember :)</a:t>
            </a:r>
            <a:endParaRPr sz="1600">
              <a:solidFill>
                <a:schemeClr val="lt1"/>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p38"/>
          <p:cNvPicPr preferRelativeResize="0"/>
          <p:nvPr/>
        </p:nvPicPr>
        <p:blipFill rotWithShape="1">
          <a:blip r:embed="rId3">
            <a:alphaModFix/>
          </a:blip>
          <a:srcRect b="0" l="0" r="0" t="0"/>
          <a:stretch/>
        </p:blipFill>
        <p:spPr>
          <a:xfrm>
            <a:off x="6635225" y="4116099"/>
            <a:ext cx="2047826" cy="644650"/>
          </a:xfrm>
          <a:prstGeom prst="rect">
            <a:avLst/>
          </a:prstGeom>
          <a:noFill/>
          <a:ln>
            <a:noFill/>
          </a:ln>
        </p:spPr>
      </p:pic>
      <p:sp>
        <p:nvSpPr>
          <p:cNvPr id="295" name="Google Shape;295;p38"/>
          <p:cNvSpPr txBox="1"/>
          <p:nvPr>
            <p:ph type="ctrTitle"/>
          </p:nvPr>
        </p:nvSpPr>
        <p:spPr>
          <a:xfrm>
            <a:off x="500375" y="2073150"/>
            <a:ext cx="8222100" cy="14682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pt-PT" sz="3400"/>
              <a:t>THE END!</a:t>
            </a:r>
            <a:endParaRPr sz="3400"/>
          </a:p>
          <a:p>
            <a:pPr indent="0" lvl="0" marL="0" rtl="0" algn="l">
              <a:lnSpc>
                <a:spcPct val="100000"/>
              </a:lnSpc>
              <a:spcBef>
                <a:spcPts val="0"/>
              </a:spcBef>
              <a:spcAft>
                <a:spcPts val="0"/>
              </a:spcAft>
              <a:buSzPts val="4200"/>
              <a:buNone/>
            </a:pPr>
            <a:r>
              <a:rPr lang="pt-PT" sz="3400"/>
              <a:t>Thank you for coming!</a:t>
            </a:r>
            <a:endParaRPr sz="3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5"/>
          <p:cNvSpPr txBox="1"/>
          <p:nvPr>
            <p:ph type="ctrTitle"/>
          </p:nvPr>
        </p:nvSpPr>
        <p:spPr>
          <a:xfrm>
            <a:off x="460950" y="213097"/>
            <a:ext cx="8222100" cy="8388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pt-PT" sz="3400"/>
              <a:t>Why use</a:t>
            </a:r>
            <a:r>
              <a:rPr lang="pt-PT" sz="3400"/>
              <a:t> a Microcontroller?</a:t>
            </a:r>
            <a:endParaRPr sz="2700"/>
          </a:p>
        </p:txBody>
      </p:sp>
      <p:pic>
        <p:nvPicPr>
          <p:cNvPr id="103" name="Google Shape;103;p15"/>
          <p:cNvPicPr preferRelativeResize="0"/>
          <p:nvPr/>
        </p:nvPicPr>
        <p:blipFill rotWithShape="1">
          <a:blip r:embed="rId3">
            <a:alphaModFix/>
          </a:blip>
          <a:srcRect b="0" l="0" r="0" t="0"/>
          <a:stretch/>
        </p:blipFill>
        <p:spPr>
          <a:xfrm>
            <a:off x="6635225" y="4116099"/>
            <a:ext cx="2047826" cy="644650"/>
          </a:xfrm>
          <a:prstGeom prst="rect">
            <a:avLst/>
          </a:prstGeom>
          <a:noFill/>
          <a:ln>
            <a:noFill/>
          </a:ln>
        </p:spPr>
      </p:pic>
      <p:pic>
        <p:nvPicPr>
          <p:cNvPr id="104" name="Google Shape;104;p15"/>
          <p:cNvPicPr preferRelativeResize="0"/>
          <p:nvPr/>
        </p:nvPicPr>
        <p:blipFill>
          <a:blip r:embed="rId4">
            <a:alphaModFix/>
          </a:blip>
          <a:stretch>
            <a:fillRect/>
          </a:stretch>
        </p:blipFill>
        <p:spPr>
          <a:xfrm>
            <a:off x="3917873" y="1346399"/>
            <a:ext cx="4765176" cy="2050900"/>
          </a:xfrm>
          <a:prstGeom prst="rect">
            <a:avLst/>
          </a:prstGeom>
          <a:noFill/>
          <a:ln>
            <a:noFill/>
          </a:ln>
        </p:spPr>
      </p:pic>
      <p:sp>
        <p:nvSpPr>
          <p:cNvPr id="105" name="Google Shape;105;p15"/>
          <p:cNvSpPr txBox="1"/>
          <p:nvPr/>
        </p:nvSpPr>
        <p:spPr>
          <a:xfrm>
            <a:off x="460950" y="1346400"/>
            <a:ext cx="3311700" cy="2768100"/>
          </a:xfrm>
          <a:prstGeom prst="rect">
            <a:avLst/>
          </a:prstGeom>
          <a:noFill/>
          <a:ln>
            <a:noFill/>
          </a:ln>
          <a:effectLst>
            <a:outerShdw blurRad="57150" rotWithShape="0" algn="bl" dir="5400000" dist="19050">
              <a:srgbClr val="000000">
                <a:alpha val="50000"/>
              </a:srgbClr>
            </a:outerShdw>
          </a:effectLst>
        </p:spPr>
        <p:txBody>
          <a:bodyPr anchorCtr="0" anchor="t" bIns="90000" lIns="90000" spcFirstLastPara="1" rIns="90000" wrap="square" tIns="90000">
            <a:noAutofit/>
          </a:bodyPr>
          <a:lstStyle/>
          <a:p>
            <a:pPr indent="-228250" lvl="0" marL="388800" marR="0" rtl="0" algn="l">
              <a:lnSpc>
                <a:spcPct val="150000"/>
              </a:lnSpc>
              <a:spcBef>
                <a:spcPts val="0"/>
              </a:spcBef>
              <a:spcAft>
                <a:spcPts val="0"/>
              </a:spcAft>
              <a:buClr>
                <a:schemeClr val="lt1"/>
              </a:buClr>
              <a:buSzPts val="1100"/>
              <a:buFont typeface="Roboto"/>
              <a:buChar char="●"/>
            </a:pPr>
            <a:r>
              <a:rPr lang="pt-PT" sz="1800">
                <a:solidFill>
                  <a:schemeClr val="lt1"/>
                </a:solidFill>
                <a:latin typeface="Roboto"/>
                <a:ea typeface="Roboto"/>
                <a:cs typeface="Roboto"/>
                <a:sym typeface="Roboto"/>
              </a:rPr>
              <a:t>Real time processing</a:t>
            </a:r>
            <a:endParaRPr sz="1800">
              <a:solidFill>
                <a:schemeClr val="lt1"/>
              </a:solidFill>
              <a:latin typeface="Roboto"/>
              <a:ea typeface="Roboto"/>
              <a:cs typeface="Roboto"/>
              <a:sym typeface="Roboto"/>
            </a:endParaRPr>
          </a:p>
          <a:p>
            <a:pPr indent="-228250" lvl="0" marL="388800" marR="0" rtl="0" algn="l">
              <a:lnSpc>
                <a:spcPct val="150000"/>
              </a:lnSpc>
              <a:spcBef>
                <a:spcPts val="0"/>
              </a:spcBef>
              <a:spcAft>
                <a:spcPts val="0"/>
              </a:spcAft>
              <a:buClr>
                <a:schemeClr val="lt1"/>
              </a:buClr>
              <a:buSzPts val="1100"/>
              <a:buFont typeface="Roboto"/>
              <a:buChar char="●"/>
            </a:pPr>
            <a:r>
              <a:rPr lang="pt-PT" sz="1800">
                <a:solidFill>
                  <a:schemeClr val="lt1"/>
                </a:solidFill>
                <a:latin typeface="Roboto"/>
                <a:ea typeface="Roboto"/>
                <a:cs typeface="Roboto"/>
                <a:sym typeface="Roboto"/>
              </a:rPr>
              <a:t>Low Power Consumption</a:t>
            </a:r>
            <a:endParaRPr sz="1800">
              <a:solidFill>
                <a:schemeClr val="lt1"/>
              </a:solidFill>
              <a:latin typeface="Roboto"/>
              <a:ea typeface="Roboto"/>
              <a:cs typeface="Roboto"/>
              <a:sym typeface="Roboto"/>
            </a:endParaRPr>
          </a:p>
          <a:p>
            <a:pPr indent="-228250" lvl="0" marL="388800" marR="0" rtl="0" algn="l">
              <a:lnSpc>
                <a:spcPct val="150000"/>
              </a:lnSpc>
              <a:spcBef>
                <a:spcPts val="0"/>
              </a:spcBef>
              <a:spcAft>
                <a:spcPts val="0"/>
              </a:spcAft>
              <a:buClr>
                <a:schemeClr val="lt1"/>
              </a:buClr>
              <a:buSzPts val="1100"/>
              <a:buFont typeface="Roboto"/>
              <a:buChar char="●"/>
            </a:pPr>
            <a:r>
              <a:rPr lang="pt-PT" sz="1800">
                <a:solidFill>
                  <a:schemeClr val="lt1"/>
                </a:solidFill>
                <a:latin typeface="Roboto"/>
                <a:ea typeface="Roboto"/>
                <a:cs typeface="Roboto"/>
                <a:sym typeface="Roboto"/>
              </a:rPr>
              <a:t>Small Size</a:t>
            </a:r>
            <a:endParaRPr sz="1800">
              <a:solidFill>
                <a:schemeClr val="lt1"/>
              </a:solidFill>
              <a:latin typeface="Roboto"/>
              <a:ea typeface="Roboto"/>
              <a:cs typeface="Roboto"/>
              <a:sym typeface="Roboto"/>
            </a:endParaRPr>
          </a:p>
          <a:p>
            <a:pPr indent="-228250" lvl="0" marL="388800" marR="0" rtl="0" algn="l">
              <a:lnSpc>
                <a:spcPct val="150000"/>
              </a:lnSpc>
              <a:spcBef>
                <a:spcPts val="0"/>
              </a:spcBef>
              <a:spcAft>
                <a:spcPts val="0"/>
              </a:spcAft>
              <a:buClr>
                <a:schemeClr val="lt1"/>
              </a:buClr>
              <a:buSzPts val="1100"/>
              <a:buFont typeface="Roboto"/>
              <a:buChar char="●"/>
            </a:pPr>
            <a:r>
              <a:rPr lang="pt-PT" sz="1800">
                <a:solidFill>
                  <a:schemeClr val="lt1"/>
                </a:solidFill>
                <a:latin typeface="Roboto"/>
                <a:ea typeface="Roboto"/>
                <a:cs typeface="Roboto"/>
                <a:sym typeface="Roboto"/>
              </a:rPr>
              <a:t>Cost-effective</a:t>
            </a:r>
            <a:endParaRPr sz="110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6"/>
          <p:cNvSpPr txBox="1"/>
          <p:nvPr>
            <p:ph type="ctrTitle"/>
          </p:nvPr>
        </p:nvSpPr>
        <p:spPr>
          <a:xfrm>
            <a:off x="460950" y="213097"/>
            <a:ext cx="8222100" cy="8388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pt-PT" sz="3400"/>
              <a:t>Use Cases of</a:t>
            </a:r>
            <a:r>
              <a:rPr lang="pt-PT" sz="3400"/>
              <a:t> a Microcontroller</a:t>
            </a:r>
            <a:endParaRPr sz="2700"/>
          </a:p>
        </p:txBody>
      </p:sp>
      <p:pic>
        <p:nvPicPr>
          <p:cNvPr id="111" name="Google Shape;111;p16"/>
          <p:cNvPicPr preferRelativeResize="0"/>
          <p:nvPr/>
        </p:nvPicPr>
        <p:blipFill rotWithShape="1">
          <a:blip r:embed="rId3">
            <a:alphaModFix/>
          </a:blip>
          <a:srcRect b="0" l="0" r="0" t="0"/>
          <a:stretch/>
        </p:blipFill>
        <p:spPr>
          <a:xfrm>
            <a:off x="6635225" y="4116099"/>
            <a:ext cx="2047826" cy="644650"/>
          </a:xfrm>
          <a:prstGeom prst="rect">
            <a:avLst/>
          </a:prstGeom>
          <a:noFill/>
          <a:ln>
            <a:noFill/>
          </a:ln>
        </p:spPr>
      </p:pic>
      <p:pic>
        <p:nvPicPr>
          <p:cNvPr id="112" name="Google Shape;112;p16"/>
          <p:cNvPicPr preferRelativeResize="0"/>
          <p:nvPr/>
        </p:nvPicPr>
        <p:blipFill>
          <a:blip r:embed="rId4">
            <a:alphaModFix/>
          </a:blip>
          <a:stretch>
            <a:fillRect/>
          </a:stretch>
        </p:blipFill>
        <p:spPr>
          <a:xfrm>
            <a:off x="544925" y="1133712"/>
            <a:ext cx="2123700" cy="1877300"/>
          </a:xfrm>
          <a:prstGeom prst="rect">
            <a:avLst/>
          </a:prstGeom>
          <a:noFill/>
          <a:ln>
            <a:noFill/>
          </a:ln>
        </p:spPr>
      </p:pic>
      <p:pic>
        <p:nvPicPr>
          <p:cNvPr id="113" name="Google Shape;113;p16"/>
          <p:cNvPicPr preferRelativeResize="0"/>
          <p:nvPr/>
        </p:nvPicPr>
        <p:blipFill>
          <a:blip r:embed="rId5">
            <a:alphaModFix/>
          </a:blip>
          <a:stretch>
            <a:fillRect/>
          </a:stretch>
        </p:blipFill>
        <p:spPr>
          <a:xfrm>
            <a:off x="3133113" y="1111237"/>
            <a:ext cx="2877775" cy="1922250"/>
          </a:xfrm>
          <a:prstGeom prst="rect">
            <a:avLst/>
          </a:prstGeom>
          <a:noFill/>
          <a:ln>
            <a:noFill/>
          </a:ln>
        </p:spPr>
      </p:pic>
      <p:pic>
        <p:nvPicPr>
          <p:cNvPr id="114" name="Google Shape;114;p16"/>
          <p:cNvPicPr preferRelativeResize="0"/>
          <p:nvPr/>
        </p:nvPicPr>
        <p:blipFill>
          <a:blip r:embed="rId6">
            <a:alphaModFix/>
          </a:blip>
          <a:stretch>
            <a:fillRect/>
          </a:stretch>
        </p:blipFill>
        <p:spPr>
          <a:xfrm>
            <a:off x="1209550" y="3092825"/>
            <a:ext cx="3063274" cy="1723075"/>
          </a:xfrm>
          <a:prstGeom prst="rect">
            <a:avLst/>
          </a:prstGeom>
          <a:noFill/>
          <a:ln>
            <a:noFill/>
          </a:ln>
        </p:spPr>
      </p:pic>
      <p:pic>
        <p:nvPicPr>
          <p:cNvPr id="115" name="Google Shape;115;p16"/>
          <p:cNvPicPr preferRelativeResize="0"/>
          <p:nvPr/>
        </p:nvPicPr>
        <p:blipFill>
          <a:blip r:embed="rId7">
            <a:alphaModFix/>
          </a:blip>
          <a:stretch>
            <a:fillRect/>
          </a:stretch>
        </p:blipFill>
        <p:spPr>
          <a:xfrm>
            <a:off x="5695549" y="2150702"/>
            <a:ext cx="3307228" cy="1877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7"/>
          <p:cNvSpPr txBox="1"/>
          <p:nvPr>
            <p:ph type="ctrTitle"/>
          </p:nvPr>
        </p:nvSpPr>
        <p:spPr>
          <a:xfrm>
            <a:off x="460950" y="213097"/>
            <a:ext cx="8222100" cy="8388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pt-PT" sz="3400"/>
              <a:t>Frameworks</a:t>
            </a:r>
            <a:endParaRPr sz="2700"/>
          </a:p>
        </p:txBody>
      </p:sp>
      <p:pic>
        <p:nvPicPr>
          <p:cNvPr id="121" name="Google Shape;121;p17"/>
          <p:cNvPicPr preferRelativeResize="0"/>
          <p:nvPr/>
        </p:nvPicPr>
        <p:blipFill rotWithShape="1">
          <a:blip r:embed="rId3">
            <a:alphaModFix/>
          </a:blip>
          <a:srcRect b="0" l="0" r="0" t="0"/>
          <a:stretch/>
        </p:blipFill>
        <p:spPr>
          <a:xfrm>
            <a:off x="6635225" y="4116099"/>
            <a:ext cx="2047826" cy="644650"/>
          </a:xfrm>
          <a:prstGeom prst="rect">
            <a:avLst/>
          </a:prstGeom>
          <a:noFill/>
          <a:ln>
            <a:noFill/>
          </a:ln>
        </p:spPr>
      </p:pic>
      <p:sp>
        <p:nvSpPr>
          <p:cNvPr id="122" name="Google Shape;122;p17"/>
          <p:cNvSpPr txBox="1"/>
          <p:nvPr/>
        </p:nvSpPr>
        <p:spPr>
          <a:xfrm>
            <a:off x="460950" y="1051900"/>
            <a:ext cx="8222100" cy="491100"/>
          </a:xfrm>
          <a:prstGeom prst="rect">
            <a:avLst/>
          </a:prstGeom>
          <a:noFill/>
          <a:ln>
            <a:noFill/>
          </a:ln>
        </p:spPr>
        <p:txBody>
          <a:bodyPr anchorCtr="0" anchor="t" bIns="90000" lIns="90000" spcFirstLastPara="1" rIns="90000" wrap="square" tIns="90000">
            <a:noAutofit/>
          </a:bodyPr>
          <a:lstStyle/>
          <a:p>
            <a:pPr indent="0" lvl="0" marL="0" marR="0" rtl="0" algn="l">
              <a:lnSpc>
                <a:spcPct val="150000"/>
              </a:lnSpc>
              <a:spcBef>
                <a:spcPts val="0"/>
              </a:spcBef>
              <a:spcAft>
                <a:spcPts val="0"/>
              </a:spcAft>
              <a:buNone/>
            </a:pPr>
            <a:r>
              <a:rPr lang="pt-PT" sz="1600">
                <a:solidFill>
                  <a:schemeClr val="lt1"/>
                </a:solidFill>
                <a:latin typeface="Roboto"/>
                <a:ea typeface="Roboto"/>
                <a:cs typeface="Roboto"/>
                <a:sym typeface="Roboto"/>
              </a:rPr>
              <a:t>Let’s see if you </a:t>
            </a:r>
            <a:r>
              <a:rPr lang="pt-PT" sz="1600">
                <a:solidFill>
                  <a:schemeClr val="lt1"/>
                </a:solidFill>
                <a:latin typeface="Roboto"/>
                <a:ea typeface="Roboto"/>
                <a:cs typeface="Roboto"/>
                <a:sym typeface="Roboto"/>
              </a:rPr>
              <a:t>indeed installed the frameworks before the Workshop, as requested 😌</a:t>
            </a:r>
            <a:endParaRPr sz="900">
              <a:latin typeface="Roboto"/>
              <a:ea typeface="Roboto"/>
              <a:cs typeface="Roboto"/>
              <a:sym typeface="Roboto"/>
            </a:endParaRPr>
          </a:p>
        </p:txBody>
      </p:sp>
      <p:pic>
        <p:nvPicPr>
          <p:cNvPr id="123" name="Google Shape;123;p17"/>
          <p:cNvPicPr preferRelativeResize="0"/>
          <p:nvPr/>
        </p:nvPicPr>
        <p:blipFill rotWithShape="1">
          <a:blip r:embed="rId4">
            <a:alphaModFix/>
          </a:blip>
          <a:srcRect b="12361" l="6612" r="7284" t="4228"/>
          <a:stretch/>
        </p:blipFill>
        <p:spPr>
          <a:xfrm>
            <a:off x="5561975" y="1643250"/>
            <a:ext cx="2787661" cy="2248650"/>
          </a:xfrm>
          <a:prstGeom prst="rect">
            <a:avLst/>
          </a:prstGeom>
          <a:noFill/>
          <a:ln>
            <a:noFill/>
          </a:ln>
        </p:spPr>
      </p:pic>
      <p:pic>
        <p:nvPicPr>
          <p:cNvPr id="124" name="Google Shape;124;p17"/>
          <p:cNvPicPr preferRelativeResize="0"/>
          <p:nvPr/>
        </p:nvPicPr>
        <p:blipFill>
          <a:blip r:embed="rId5">
            <a:alphaModFix/>
          </a:blip>
          <a:stretch>
            <a:fillRect/>
          </a:stretch>
        </p:blipFill>
        <p:spPr>
          <a:xfrm>
            <a:off x="794366" y="1643250"/>
            <a:ext cx="3997610" cy="2248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8"/>
          <p:cNvSpPr txBox="1"/>
          <p:nvPr>
            <p:ph type="ctrTitle"/>
          </p:nvPr>
        </p:nvSpPr>
        <p:spPr>
          <a:xfrm>
            <a:off x="460950" y="213097"/>
            <a:ext cx="8222100" cy="8388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pt-PT" sz="3400"/>
              <a:t>PlatformIO organization</a:t>
            </a:r>
            <a:endParaRPr sz="2700"/>
          </a:p>
        </p:txBody>
      </p:sp>
      <p:pic>
        <p:nvPicPr>
          <p:cNvPr id="130" name="Google Shape;130;p18"/>
          <p:cNvPicPr preferRelativeResize="0"/>
          <p:nvPr/>
        </p:nvPicPr>
        <p:blipFill rotWithShape="1">
          <a:blip r:embed="rId3">
            <a:alphaModFix/>
          </a:blip>
          <a:srcRect b="0" l="0" r="0" t="0"/>
          <a:stretch/>
        </p:blipFill>
        <p:spPr>
          <a:xfrm>
            <a:off x="6635225" y="4116099"/>
            <a:ext cx="2047826" cy="644650"/>
          </a:xfrm>
          <a:prstGeom prst="rect">
            <a:avLst/>
          </a:prstGeom>
          <a:noFill/>
          <a:ln>
            <a:noFill/>
          </a:ln>
        </p:spPr>
      </p:pic>
      <p:sp>
        <p:nvSpPr>
          <p:cNvPr id="131" name="Google Shape;131;p18"/>
          <p:cNvSpPr txBox="1"/>
          <p:nvPr/>
        </p:nvSpPr>
        <p:spPr>
          <a:xfrm>
            <a:off x="460950" y="1346400"/>
            <a:ext cx="5386800" cy="2178000"/>
          </a:xfrm>
          <a:prstGeom prst="rect">
            <a:avLst/>
          </a:prstGeom>
          <a:noFill/>
          <a:ln>
            <a:noFill/>
          </a:ln>
        </p:spPr>
        <p:txBody>
          <a:bodyPr anchorCtr="0" anchor="t" bIns="90000" lIns="90000" spcFirstLastPara="1" rIns="90000" wrap="square" tIns="90000">
            <a:noAutofit/>
          </a:bodyPr>
          <a:lstStyle/>
          <a:p>
            <a:pPr indent="-228250" lvl="0" marL="388800" marR="0" rtl="0" algn="l">
              <a:lnSpc>
                <a:spcPct val="150000"/>
              </a:lnSpc>
              <a:spcBef>
                <a:spcPts val="0"/>
              </a:spcBef>
              <a:spcAft>
                <a:spcPts val="0"/>
              </a:spcAft>
              <a:buClr>
                <a:schemeClr val="lt1"/>
              </a:buClr>
              <a:buSzPts val="1100"/>
              <a:buFont typeface="Roboto"/>
              <a:buChar char="●"/>
            </a:pPr>
            <a:r>
              <a:rPr b="1" lang="pt-PT" sz="1800">
                <a:solidFill>
                  <a:schemeClr val="lt1"/>
                </a:solidFill>
                <a:latin typeface="Roboto"/>
                <a:ea typeface="Roboto"/>
                <a:cs typeface="Roboto"/>
                <a:sym typeface="Roboto"/>
              </a:rPr>
              <a:t>Include</a:t>
            </a:r>
            <a:r>
              <a:rPr lang="pt-PT" sz="1800">
                <a:solidFill>
                  <a:schemeClr val="lt1"/>
                </a:solidFill>
                <a:latin typeface="Roboto"/>
                <a:ea typeface="Roboto"/>
                <a:cs typeface="Roboto"/>
                <a:sym typeface="Roboto"/>
              </a:rPr>
              <a:t> - system libraries</a:t>
            </a:r>
            <a:endParaRPr sz="1800">
              <a:solidFill>
                <a:schemeClr val="lt1"/>
              </a:solidFill>
              <a:latin typeface="Roboto"/>
              <a:ea typeface="Roboto"/>
              <a:cs typeface="Roboto"/>
              <a:sym typeface="Roboto"/>
            </a:endParaRPr>
          </a:p>
          <a:p>
            <a:pPr indent="-228250" lvl="0" marL="388800" marR="0" rtl="0" algn="l">
              <a:lnSpc>
                <a:spcPct val="150000"/>
              </a:lnSpc>
              <a:spcBef>
                <a:spcPts val="0"/>
              </a:spcBef>
              <a:spcAft>
                <a:spcPts val="0"/>
              </a:spcAft>
              <a:buClr>
                <a:schemeClr val="lt1"/>
              </a:buClr>
              <a:buSzPts val="1100"/>
              <a:buFont typeface="Roboto"/>
              <a:buChar char="●"/>
            </a:pPr>
            <a:r>
              <a:rPr b="1" lang="pt-PT" sz="1800">
                <a:solidFill>
                  <a:schemeClr val="lt1"/>
                </a:solidFill>
                <a:latin typeface="Roboto"/>
                <a:ea typeface="Roboto"/>
                <a:cs typeface="Roboto"/>
                <a:sym typeface="Roboto"/>
              </a:rPr>
              <a:t>lib</a:t>
            </a:r>
            <a:r>
              <a:rPr lang="pt-PT" sz="1800">
                <a:solidFill>
                  <a:schemeClr val="lt1"/>
                </a:solidFill>
                <a:latin typeface="Roboto"/>
                <a:ea typeface="Roboto"/>
                <a:cs typeface="Roboto"/>
                <a:sym typeface="Roboto"/>
              </a:rPr>
              <a:t> - Custom made libraries</a:t>
            </a:r>
            <a:endParaRPr sz="1800">
              <a:solidFill>
                <a:schemeClr val="lt1"/>
              </a:solidFill>
              <a:latin typeface="Roboto"/>
              <a:ea typeface="Roboto"/>
              <a:cs typeface="Roboto"/>
              <a:sym typeface="Roboto"/>
            </a:endParaRPr>
          </a:p>
          <a:p>
            <a:pPr indent="-228250" lvl="0" marL="388800" marR="0" rtl="0" algn="l">
              <a:lnSpc>
                <a:spcPct val="150000"/>
              </a:lnSpc>
              <a:spcBef>
                <a:spcPts val="0"/>
              </a:spcBef>
              <a:spcAft>
                <a:spcPts val="0"/>
              </a:spcAft>
              <a:buClr>
                <a:schemeClr val="lt1"/>
              </a:buClr>
              <a:buSzPts val="1100"/>
              <a:buFont typeface="Roboto"/>
              <a:buChar char="●"/>
            </a:pPr>
            <a:r>
              <a:rPr b="1" lang="pt-PT" sz="1800">
                <a:solidFill>
                  <a:schemeClr val="lt1"/>
                </a:solidFill>
                <a:latin typeface="Roboto"/>
                <a:ea typeface="Roboto"/>
                <a:cs typeface="Roboto"/>
                <a:sym typeface="Roboto"/>
              </a:rPr>
              <a:t>src</a:t>
            </a:r>
            <a:r>
              <a:rPr lang="pt-PT" sz="1800">
                <a:solidFill>
                  <a:schemeClr val="lt1"/>
                </a:solidFill>
                <a:latin typeface="Roboto"/>
                <a:ea typeface="Roboto"/>
                <a:cs typeface="Roboto"/>
                <a:sym typeface="Roboto"/>
              </a:rPr>
              <a:t> - Main code</a:t>
            </a:r>
            <a:endParaRPr sz="1800">
              <a:solidFill>
                <a:schemeClr val="lt1"/>
              </a:solidFill>
              <a:latin typeface="Roboto"/>
              <a:ea typeface="Roboto"/>
              <a:cs typeface="Roboto"/>
              <a:sym typeface="Roboto"/>
            </a:endParaRPr>
          </a:p>
          <a:p>
            <a:pPr indent="-228250" lvl="0" marL="388800" marR="0" rtl="0" algn="l">
              <a:lnSpc>
                <a:spcPct val="150000"/>
              </a:lnSpc>
              <a:spcBef>
                <a:spcPts val="0"/>
              </a:spcBef>
              <a:spcAft>
                <a:spcPts val="0"/>
              </a:spcAft>
              <a:buClr>
                <a:schemeClr val="lt1"/>
              </a:buClr>
              <a:buSzPts val="1100"/>
              <a:buFont typeface="Roboto"/>
              <a:buChar char="●"/>
            </a:pPr>
            <a:r>
              <a:rPr b="1" lang="pt-PT" sz="1800">
                <a:solidFill>
                  <a:schemeClr val="lt1"/>
                </a:solidFill>
                <a:latin typeface="Roboto"/>
                <a:ea typeface="Roboto"/>
                <a:cs typeface="Roboto"/>
                <a:sym typeface="Roboto"/>
              </a:rPr>
              <a:t>test</a:t>
            </a:r>
            <a:r>
              <a:rPr lang="pt-PT" sz="1800">
                <a:solidFill>
                  <a:schemeClr val="lt1"/>
                </a:solidFill>
                <a:latin typeface="Roboto"/>
                <a:ea typeface="Roboto"/>
                <a:cs typeface="Roboto"/>
                <a:sym typeface="Roboto"/>
              </a:rPr>
              <a:t> - Store code</a:t>
            </a:r>
            <a:endParaRPr sz="1800">
              <a:solidFill>
                <a:schemeClr val="lt1"/>
              </a:solidFill>
              <a:latin typeface="Roboto"/>
              <a:ea typeface="Roboto"/>
              <a:cs typeface="Roboto"/>
              <a:sym typeface="Roboto"/>
            </a:endParaRPr>
          </a:p>
          <a:p>
            <a:pPr indent="-272700" lvl="0" marL="388800" marR="0" rtl="0" algn="l">
              <a:lnSpc>
                <a:spcPct val="150000"/>
              </a:lnSpc>
              <a:spcBef>
                <a:spcPts val="0"/>
              </a:spcBef>
              <a:spcAft>
                <a:spcPts val="0"/>
              </a:spcAft>
              <a:buClr>
                <a:schemeClr val="lt1"/>
              </a:buClr>
              <a:buSzPts val="1800"/>
              <a:buFont typeface="Roboto"/>
              <a:buChar char="●"/>
            </a:pPr>
            <a:r>
              <a:rPr b="1" lang="pt-PT" sz="1800">
                <a:solidFill>
                  <a:schemeClr val="lt1"/>
                </a:solidFill>
                <a:latin typeface="Roboto"/>
                <a:ea typeface="Roboto"/>
                <a:cs typeface="Roboto"/>
                <a:sym typeface="Roboto"/>
              </a:rPr>
              <a:t>platformio.ini</a:t>
            </a:r>
            <a:r>
              <a:rPr lang="pt-PT" sz="1800">
                <a:solidFill>
                  <a:schemeClr val="lt1"/>
                </a:solidFill>
                <a:latin typeface="Roboto"/>
                <a:ea typeface="Roboto"/>
                <a:cs typeface="Roboto"/>
                <a:sym typeface="Roboto"/>
              </a:rPr>
              <a:t> - Build and Run parameters</a:t>
            </a:r>
            <a:endParaRPr sz="1800">
              <a:solidFill>
                <a:schemeClr val="lt1"/>
              </a:solidFill>
              <a:latin typeface="Roboto"/>
              <a:ea typeface="Roboto"/>
              <a:cs typeface="Roboto"/>
              <a:sym typeface="Roboto"/>
            </a:endParaRPr>
          </a:p>
        </p:txBody>
      </p:sp>
      <p:pic>
        <p:nvPicPr>
          <p:cNvPr id="132" name="Google Shape;132;p18"/>
          <p:cNvPicPr preferRelativeResize="0"/>
          <p:nvPr/>
        </p:nvPicPr>
        <p:blipFill>
          <a:blip r:embed="rId4">
            <a:alphaModFix/>
          </a:blip>
          <a:stretch>
            <a:fillRect/>
          </a:stretch>
        </p:blipFill>
        <p:spPr>
          <a:xfrm>
            <a:off x="5745975" y="1346400"/>
            <a:ext cx="1850243" cy="2178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9"/>
          <p:cNvSpPr txBox="1"/>
          <p:nvPr>
            <p:ph type="ctrTitle"/>
          </p:nvPr>
        </p:nvSpPr>
        <p:spPr>
          <a:xfrm>
            <a:off x="460950" y="213097"/>
            <a:ext cx="8222100" cy="8388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pt-PT" sz="3400"/>
              <a:t>PlatformIO .ini</a:t>
            </a:r>
            <a:endParaRPr sz="2700"/>
          </a:p>
        </p:txBody>
      </p:sp>
      <p:pic>
        <p:nvPicPr>
          <p:cNvPr id="138" name="Google Shape;138;p19"/>
          <p:cNvPicPr preferRelativeResize="0"/>
          <p:nvPr/>
        </p:nvPicPr>
        <p:blipFill rotWithShape="1">
          <a:blip r:embed="rId3">
            <a:alphaModFix/>
          </a:blip>
          <a:srcRect b="0" l="0" r="0" t="0"/>
          <a:stretch/>
        </p:blipFill>
        <p:spPr>
          <a:xfrm>
            <a:off x="6635225" y="4116099"/>
            <a:ext cx="2047826" cy="644650"/>
          </a:xfrm>
          <a:prstGeom prst="rect">
            <a:avLst/>
          </a:prstGeom>
          <a:noFill/>
          <a:ln>
            <a:noFill/>
          </a:ln>
        </p:spPr>
      </p:pic>
      <p:pic>
        <p:nvPicPr>
          <p:cNvPr id="139" name="Google Shape;139;p19"/>
          <p:cNvPicPr preferRelativeResize="0"/>
          <p:nvPr/>
        </p:nvPicPr>
        <p:blipFill>
          <a:blip r:embed="rId4">
            <a:alphaModFix/>
          </a:blip>
          <a:stretch>
            <a:fillRect/>
          </a:stretch>
        </p:blipFill>
        <p:spPr>
          <a:xfrm>
            <a:off x="460950" y="1209672"/>
            <a:ext cx="4514850" cy="2724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0"/>
          <p:cNvSpPr txBox="1"/>
          <p:nvPr>
            <p:ph type="ctrTitle"/>
          </p:nvPr>
        </p:nvSpPr>
        <p:spPr>
          <a:xfrm>
            <a:off x="460950" y="213097"/>
            <a:ext cx="8222100" cy="8388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pt-PT" sz="3400"/>
              <a:t>GPIO</a:t>
            </a:r>
            <a:endParaRPr sz="2700"/>
          </a:p>
        </p:txBody>
      </p:sp>
      <p:pic>
        <p:nvPicPr>
          <p:cNvPr id="145" name="Google Shape;145;p20"/>
          <p:cNvPicPr preferRelativeResize="0"/>
          <p:nvPr/>
        </p:nvPicPr>
        <p:blipFill rotWithShape="1">
          <a:blip r:embed="rId3">
            <a:alphaModFix/>
          </a:blip>
          <a:srcRect b="0" l="0" r="0" t="0"/>
          <a:stretch/>
        </p:blipFill>
        <p:spPr>
          <a:xfrm>
            <a:off x="6635225" y="4116099"/>
            <a:ext cx="2047826" cy="644650"/>
          </a:xfrm>
          <a:prstGeom prst="rect">
            <a:avLst/>
          </a:prstGeom>
          <a:noFill/>
          <a:ln>
            <a:noFill/>
          </a:ln>
        </p:spPr>
      </p:pic>
      <p:pic>
        <p:nvPicPr>
          <p:cNvPr id="146" name="Google Shape;146;p20"/>
          <p:cNvPicPr preferRelativeResize="0"/>
          <p:nvPr/>
        </p:nvPicPr>
        <p:blipFill>
          <a:blip r:embed="rId4">
            <a:alphaModFix/>
          </a:blip>
          <a:stretch>
            <a:fillRect/>
          </a:stretch>
        </p:blipFill>
        <p:spPr>
          <a:xfrm>
            <a:off x="460950" y="1051897"/>
            <a:ext cx="5206856" cy="378680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1"/>
          <p:cNvSpPr txBox="1"/>
          <p:nvPr>
            <p:ph type="ctrTitle"/>
          </p:nvPr>
        </p:nvSpPr>
        <p:spPr>
          <a:xfrm>
            <a:off x="460950" y="213097"/>
            <a:ext cx="8222100" cy="8388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pt-PT" sz="3400"/>
              <a:t>Materials / Modules (1)</a:t>
            </a:r>
            <a:endParaRPr sz="2700"/>
          </a:p>
        </p:txBody>
      </p:sp>
      <p:pic>
        <p:nvPicPr>
          <p:cNvPr id="152" name="Google Shape;152;p21"/>
          <p:cNvPicPr preferRelativeResize="0"/>
          <p:nvPr/>
        </p:nvPicPr>
        <p:blipFill rotWithShape="1">
          <a:blip r:embed="rId3">
            <a:alphaModFix/>
          </a:blip>
          <a:srcRect b="0" l="0" r="0" t="0"/>
          <a:stretch/>
        </p:blipFill>
        <p:spPr>
          <a:xfrm>
            <a:off x="6635225" y="4116099"/>
            <a:ext cx="2047826" cy="644650"/>
          </a:xfrm>
          <a:prstGeom prst="rect">
            <a:avLst/>
          </a:prstGeom>
          <a:noFill/>
          <a:ln>
            <a:noFill/>
          </a:ln>
        </p:spPr>
      </p:pic>
      <p:pic>
        <p:nvPicPr>
          <p:cNvPr id="153" name="Google Shape;153;p21"/>
          <p:cNvPicPr preferRelativeResize="0"/>
          <p:nvPr/>
        </p:nvPicPr>
        <p:blipFill>
          <a:blip r:embed="rId4">
            <a:alphaModFix/>
          </a:blip>
          <a:stretch>
            <a:fillRect/>
          </a:stretch>
        </p:blipFill>
        <p:spPr>
          <a:xfrm>
            <a:off x="156800" y="1512449"/>
            <a:ext cx="2578625" cy="2143100"/>
          </a:xfrm>
          <a:prstGeom prst="rect">
            <a:avLst/>
          </a:prstGeom>
          <a:noFill/>
          <a:ln>
            <a:noFill/>
          </a:ln>
        </p:spPr>
      </p:pic>
      <p:pic>
        <p:nvPicPr>
          <p:cNvPr id="154" name="Google Shape;154;p21"/>
          <p:cNvPicPr preferRelativeResize="0"/>
          <p:nvPr/>
        </p:nvPicPr>
        <p:blipFill>
          <a:blip r:embed="rId5">
            <a:alphaModFix/>
          </a:blip>
          <a:stretch>
            <a:fillRect/>
          </a:stretch>
        </p:blipFill>
        <p:spPr>
          <a:xfrm>
            <a:off x="3037688" y="1512449"/>
            <a:ext cx="2915113" cy="2143100"/>
          </a:xfrm>
          <a:prstGeom prst="rect">
            <a:avLst/>
          </a:prstGeom>
          <a:noFill/>
          <a:ln>
            <a:noFill/>
          </a:ln>
        </p:spPr>
      </p:pic>
      <p:pic>
        <p:nvPicPr>
          <p:cNvPr id="155" name="Google Shape;155;p21"/>
          <p:cNvPicPr preferRelativeResize="0"/>
          <p:nvPr/>
        </p:nvPicPr>
        <p:blipFill>
          <a:blip r:embed="rId6">
            <a:alphaModFix/>
          </a:blip>
          <a:stretch>
            <a:fillRect/>
          </a:stretch>
        </p:blipFill>
        <p:spPr>
          <a:xfrm>
            <a:off x="6177551" y="1542635"/>
            <a:ext cx="2809650" cy="2107237"/>
          </a:xfrm>
          <a:prstGeom prst="rect">
            <a:avLst/>
          </a:prstGeom>
          <a:noFill/>
          <a:ln>
            <a:noFill/>
          </a:ln>
        </p:spPr>
      </p:pic>
      <p:sp>
        <p:nvSpPr>
          <p:cNvPr id="156" name="Google Shape;156;p21"/>
          <p:cNvSpPr txBox="1"/>
          <p:nvPr/>
        </p:nvSpPr>
        <p:spPr>
          <a:xfrm>
            <a:off x="164350" y="3757700"/>
            <a:ext cx="2576700" cy="31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PT">
                <a:solidFill>
                  <a:schemeClr val="lt1"/>
                </a:solidFill>
                <a:latin typeface="Roboto"/>
                <a:ea typeface="Roboto"/>
                <a:cs typeface="Roboto"/>
                <a:sym typeface="Roboto"/>
              </a:rPr>
              <a:t>Breadboard</a:t>
            </a:r>
            <a:endParaRPr>
              <a:solidFill>
                <a:schemeClr val="lt1"/>
              </a:solidFill>
              <a:latin typeface="Roboto"/>
              <a:ea typeface="Roboto"/>
              <a:cs typeface="Roboto"/>
              <a:sym typeface="Roboto"/>
            </a:endParaRPr>
          </a:p>
        </p:txBody>
      </p:sp>
      <p:sp>
        <p:nvSpPr>
          <p:cNvPr id="157" name="Google Shape;157;p21"/>
          <p:cNvSpPr txBox="1"/>
          <p:nvPr/>
        </p:nvSpPr>
        <p:spPr>
          <a:xfrm>
            <a:off x="3229188" y="3757700"/>
            <a:ext cx="2576700" cy="31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PT">
                <a:solidFill>
                  <a:schemeClr val="lt1"/>
                </a:solidFill>
                <a:latin typeface="Roboto"/>
                <a:ea typeface="Roboto"/>
                <a:cs typeface="Roboto"/>
                <a:sym typeface="Roboto"/>
              </a:rPr>
              <a:t>Resistors</a:t>
            </a:r>
            <a:endParaRPr>
              <a:solidFill>
                <a:schemeClr val="lt1"/>
              </a:solidFill>
              <a:latin typeface="Roboto"/>
              <a:ea typeface="Roboto"/>
              <a:cs typeface="Roboto"/>
              <a:sym typeface="Roboto"/>
            </a:endParaRPr>
          </a:p>
        </p:txBody>
      </p:sp>
      <p:sp>
        <p:nvSpPr>
          <p:cNvPr id="158" name="Google Shape;158;p21"/>
          <p:cNvSpPr txBox="1"/>
          <p:nvPr/>
        </p:nvSpPr>
        <p:spPr>
          <a:xfrm>
            <a:off x="6294050" y="3757700"/>
            <a:ext cx="2576700" cy="31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PT">
                <a:solidFill>
                  <a:schemeClr val="lt1"/>
                </a:solidFill>
                <a:latin typeface="Roboto"/>
                <a:ea typeface="Roboto"/>
                <a:cs typeface="Roboto"/>
                <a:sym typeface="Roboto"/>
              </a:rPr>
              <a:t>LEDs</a:t>
            </a:r>
            <a:endParaRPr>
              <a:solidFill>
                <a:schemeClr val="lt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